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3"/>
  </p:notesMasterIdLst>
  <p:sldIdLst>
    <p:sldId id="256" r:id="rId2"/>
    <p:sldId id="272" r:id="rId3"/>
    <p:sldId id="293" r:id="rId4"/>
    <p:sldId id="294" r:id="rId5"/>
    <p:sldId id="295" r:id="rId6"/>
    <p:sldId id="296" r:id="rId7"/>
    <p:sldId id="297" r:id="rId8"/>
    <p:sldId id="298" r:id="rId9"/>
    <p:sldId id="299" r:id="rId10"/>
    <p:sldId id="300" r:id="rId11"/>
    <p:sldId id="273" r:id="rId12"/>
  </p:sldIdLst>
  <p:sldSz cx="9144000" cy="6858000" type="screen4x3"/>
  <p:notesSz cx="7053263"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2066C"/>
    <a:srgbClr val="D3DEF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74" autoAdjust="0"/>
    <p:restoredTop sz="94660"/>
  </p:normalViewPr>
  <p:slideViewPr>
    <p:cSldViewPr snapToGrid="0">
      <p:cViewPr>
        <p:scale>
          <a:sx n="70" d="100"/>
          <a:sy n="70" d="100"/>
        </p:scale>
        <p:origin x="979" y="38"/>
      </p:cViewPr>
      <p:guideLst>
        <p:guide orient="horz" pos="2160"/>
        <p:guide pos="2880"/>
      </p:guideLst>
    </p:cSldViewPr>
  </p:slideViewPr>
  <p:notesTextViewPr>
    <p:cViewPr>
      <p:scale>
        <a:sx n="1" d="1"/>
        <a:sy n="1" d="1"/>
      </p:scale>
      <p:origin x="0" y="0"/>
    </p:cViewPr>
  </p:notesTextViewPr>
  <p:sorterViewPr>
    <p:cViewPr>
      <p:scale>
        <a:sx n="74" d="100"/>
        <a:sy n="74"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6414" cy="467072"/>
          </a:xfrm>
          <a:prstGeom prst="rect">
            <a:avLst/>
          </a:prstGeom>
        </p:spPr>
        <p:txBody>
          <a:bodyPr vert="horz" lIns="93497" tIns="46749" rIns="93497" bIns="46749" rtlCol="0"/>
          <a:lstStyle>
            <a:lvl1pPr algn="l">
              <a:defRPr sz="1200"/>
            </a:lvl1pPr>
          </a:lstStyle>
          <a:p>
            <a:endParaRPr lang="en-ZA"/>
          </a:p>
        </p:txBody>
      </p:sp>
      <p:sp>
        <p:nvSpPr>
          <p:cNvPr id="3" name="Date Placeholder 2"/>
          <p:cNvSpPr>
            <a:spLocks noGrp="1"/>
          </p:cNvSpPr>
          <p:nvPr>
            <p:ph type="dt" idx="1"/>
          </p:nvPr>
        </p:nvSpPr>
        <p:spPr>
          <a:xfrm>
            <a:off x="3995217" y="0"/>
            <a:ext cx="3056414" cy="467072"/>
          </a:xfrm>
          <a:prstGeom prst="rect">
            <a:avLst/>
          </a:prstGeom>
        </p:spPr>
        <p:txBody>
          <a:bodyPr vert="horz" lIns="93497" tIns="46749" rIns="93497" bIns="46749" rtlCol="0"/>
          <a:lstStyle>
            <a:lvl1pPr algn="r">
              <a:defRPr sz="1200"/>
            </a:lvl1pPr>
          </a:lstStyle>
          <a:p>
            <a:fld id="{5205CC1A-E84A-4E5C-9EDA-F920C81CB0A7}" type="datetimeFigureOut">
              <a:rPr lang="en-ZA" smtClean="0"/>
              <a:t>29/11/2019</a:t>
            </a:fld>
            <a:endParaRPr lang="en-ZA"/>
          </a:p>
        </p:txBody>
      </p:sp>
      <p:sp>
        <p:nvSpPr>
          <p:cNvPr id="4" name="Slide Image Placeholder 3"/>
          <p:cNvSpPr>
            <a:spLocks noGrp="1" noRot="1" noChangeAspect="1"/>
          </p:cNvSpPr>
          <p:nvPr>
            <p:ph type="sldImg" idx="2"/>
          </p:nvPr>
        </p:nvSpPr>
        <p:spPr>
          <a:xfrm>
            <a:off x="1431925" y="1163638"/>
            <a:ext cx="4189413" cy="3141662"/>
          </a:xfrm>
          <a:prstGeom prst="rect">
            <a:avLst/>
          </a:prstGeom>
          <a:noFill/>
          <a:ln w="12700">
            <a:solidFill>
              <a:prstClr val="black"/>
            </a:solidFill>
          </a:ln>
        </p:spPr>
        <p:txBody>
          <a:bodyPr vert="horz" lIns="93497" tIns="46749" rIns="93497" bIns="46749" rtlCol="0" anchor="ctr"/>
          <a:lstStyle/>
          <a:p>
            <a:endParaRPr lang="en-ZA"/>
          </a:p>
        </p:txBody>
      </p:sp>
      <p:sp>
        <p:nvSpPr>
          <p:cNvPr id="5" name="Notes Placeholder 4"/>
          <p:cNvSpPr>
            <a:spLocks noGrp="1"/>
          </p:cNvSpPr>
          <p:nvPr>
            <p:ph type="body" sz="quarter" idx="3"/>
          </p:nvPr>
        </p:nvSpPr>
        <p:spPr>
          <a:xfrm>
            <a:off x="705327" y="4480004"/>
            <a:ext cx="5642610" cy="3665458"/>
          </a:xfrm>
          <a:prstGeom prst="rect">
            <a:avLst/>
          </a:prstGeom>
        </p:spPr>
        <p:txBody>
          <a:bodyPr vert="horz" lIns="93497" tIns="46749" rIns="93497" bIns="4674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842030"/>
            <a:ext cx="3056414" cy="467071"/>
          </a:xfrm>
          <a:prstGeom prst="rect">
            <a:avLst/>
          </a:prstGeom>
        </p:spPr>
        <p:txBody>
          <a:bodyPr vert="horz" lIns="93497" tIns="46749" rIns="93497" bIns="46749" rtlCol="0" anchor="b"/>
          <a:lstStyle>
            <a:lvl1pPr algn="l">
              <a:defRPr sz="1200"/>
            </a:lvl1pPr>
          </a:lstStyle>
          <a:p>
            <a:endParaRPr lang="en-ZA"/>
          </a:p>
        </p:txBody>
      </p:sp>
      <p:sp>
        <p:nvSpPr>
          <p:cNvPr id="7" name="Slide Number Placeholder 6"/>
          <p:cNvSpPr>
            <a:spLocks noGrp="1"/>
          </p:cNvSpPr>
          <p:nvPr>
            <p:ph type="sldNum" sz="quarter" idx="5"/>
          </p:nvPr>
        </p:nvSpPr>
        <p:spPr>
          <a:xfrm>
            <a:off x="3995217" y="8842030"/>
            <a:ext cx="3056414" cy="467071"/>
          </a:xfrm>
          <a:prstGeom prst="rect">
            <a:avLst/>
          </a:prstGeom>
        </p:spPr>
        <p:txBody>
          <a:bodyPr vert="horz" lIns="93497" tIns="46749" rIns="93497" bIns="46749" rtlCol="0" anchor="b"/>
          <a:lstStyle>
            <a:lvl1pPr algn="r">
              <a:defRPr sz="1200"/>
            </a:lvl1pPr>
          </a:lstStyle>
          <a:p>
            <a:fld id="{2872130E-D8CB-421B-8674-2F2D43AE8C1B}" type="slidenum">
              <a:rPr lang="en-ZA" smtClean="0"/>
              <a:t>‹#›</a:t>
            </a:fld>
            <a:endParaRPr lang="en-ZA"/>
          </a:p>
        </p:txBody>
      </p:sp>
    </p:spTree>
    <p:extLst>
      <p:ext uri="{BB962C8B-B14F-4D97-AF65-F5344CB8AC3E}">
        <p14:creationId xmlns:p14="http://schemas.microsoft.com/office/powerpoint/2010/main" val="4591611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C60FD91-1CB6-49CC-A143-C01510EF0867}" type="datetime1">
              <a:rPr lang="en-ZA" smtClean="0"/>
              <a:t>29/11/2019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E8FB1881-10B3-4C2D-8AFB-C18840F12BDD}" type="slidenum">
              <a:rPr lang="en-ZA" smtClean="0"/>
              <a:t>‹#›</a:t>
            </a:fld>
            <a:endParaRPr lang="en-ZA"/>
          </a:p>
        </p:txBody>
      </p:sp>
    </p:spTree>
    <p:extLst>
      <p:ext uri="{BB962C8B-B14F-4D97-AF65-F5344CB8AC3E}">
        <p14:creationId xmlns:p14="http://schemas.microsoft.com/office/powerpoint/2010/main" val="22757800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4B862BD-F18B-4953-8916-0C6F44A7BBA3}" type="datetime1">
              <a:rPr lang="en-ZA" smtClean="0"/>
              <a:t>29/11/2019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E8FB1881-10B3-4C2D-8AFB-C18840F12BDD}" type="slidenum">
              <a:rPr lang="en-ZA" smtClean="0"/>
              <a:t>‹#›</a:t>
            </a:fld>
            <a:endParaRPr lang="en-ZA"/>
          </a:p>
        </p:txBody>
      </p:sp>
    </p:spTree>
    <p:extLst>
      <p:ext uri="{BB962C8B-B14F-4D97-AF65-F5344CB8AC3E}">
        <p14:creationId xmlns:p14="http://schemas.microsoft.com/office/powerpoint/2010/main" val="22766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C941C57-DECF-450F-8740-C8EF98FAA863}" type="datetime1">
              <a:rPr lang="en-ZA" smtClean="0"/>
              <a:t>29/11/2019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E8FB1881-10B3-4C2D-8AFB-C18840F12BDD}" type="slidenum">
              <a:rPr lang="en-ZA" smtClean="0"/>
              <a:t>‹#›</a:t>
            </a:fld>
            <a:endParaRPr lang="en-ZA"/>
          </a:p>
        </p:txBody>
      </p:sp>
    </p:spTree>
    <p:extLst>
      <p:ext uri="{BB962C8B-B14F-4D97-AF65-F5344CB8AC3E}">
        <p14:creationId xmlns:p14="http://schemas.microsoft.com/office/powerpoint/2010/main" val="3446766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25938"/>
            <a:ext cx="7886700" cy="1325563"/>
          </a:xfrm>
        </p:spPr>
        <p:txBody>
          <a:bodyPr/>
          <a:lstStyle>
            <a:lvl1pPr>
              <a:defRPr>
                <a:latin typeface="+mn-lt"/>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44EA60A-C5BF-4D56-A1D7-B4FBA301A1EB}" type="datetime1">
              <a:rPr lang="en-ZA" smtClean="0"/>
              <a:t>29/11/2019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E8FB1881-10B3-4C2D-8AFB-C18840F12BDD}" type="slidenum">
              <a:rPr lang="en-ZA" smtClean="0"/>
              <a:t>‹#›</a:t>
            </a:fld>
            <a:endParaRPr lang="en-ZA"/>
          </a:p>
        </p:txBody>
      </p:sp>
    </p:spTree>
    <p:extLst>
      <p:ext uri="{BB962C8B-B14F-4D97-AF65-F5344CB8AC3E}">
        <p14:creationId xmlns:p14="http://schemas.microsoft.com/office/powerpoint/2010/main" val="3388213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869859E-89F5-4E31-8983-4C1B4F8CDEA5}" type="datetime1">
              <a:rPr lang="en-ZA" smtClean="0"/>
              <a:t>29/11/2019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E8FB1881-10B3-4C2D-8AFB-C18840F12BDD}" type="slidenum">
              <a:rPr lang="en-ZA" smtClean="0"/>
              <a:t>‹#›</a:t>
            </a:fld>
            <a:endParaRPr lang="en-ZA"/>
          </a:p>
        </p:txBody>
      </p:sp>
    </p:spTree>
    <p:extLst>
      <p:ext uri="{BB962C8B-B14F-4D97-AF65-F5344CB8AC3E}">
        <p14:creationId xmlns:p14="http://schemas.microsoft.com/office/powerpoint/2010/main" val="23048068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65F2A79-852F-4111-8DDD-F75A4E1A1C9D}" type="datetime1">
              <a:rPr lang="en-ZA" smtClean="0"/>
              <a:t>29/11/2019</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E8FB1881-10B3-4C2D-8AFB-C18840F12BDD}" type="slidenum">
              <a:rPr lang="en-ZA" smtClean="0"/>
              <a:t>‹#›</a:t>
            </a:fld>
            <a:endParaRPr lang="en-ZA"/>
          </a:p>
        </p:txBody>
      </p:sp>
    </p:spTree>
    <p:extLst>
      <p:ext uri="{BB962C8B-B14F-4D97-AF65-F5344CB8AC3E}">
        <p14:creationId xmlns:p14="http://schemas.microsoft.com/office/powerpoint/2010/main" val="23692784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1917B70-785F-4491-BF99-D1F131DF580C}" type="datetime1">
              <a:rPr lang="en-ZA" smtClean="0"/>
              <a:t>29/11/2019</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E8FB1881-10B3-4C2D-8AFB-C18840F12BDD}" type="slidenum">
              <a:rPr lang="en-ZA" smtClean="0"/>
              <a:t>‹#›</a:t>
            </a:fld>
            <a:endParaRPr lang="en-ZA"/>
          </a:p>
        </p:txBody>
      </p:sp>
    </p:spTree>
    <p:extLst>
      <p:ext uri="{BB962C8B-B14F-4D97-AF65-F5344CB8AC3E}">
        <p14:creationId xmlns:p14="http://schemas.microsoft.com/office/powerpoint/2010/main" val="1512266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B161969-E6F6-461A-9BC1-521F4069CE2C}" type="datetime1">
              <a:rPr lang="en-ZA" smtClean="0"/>
              <a:t>29/11/2019</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E8FB1881-10B3-4C2D-8AFB-C18840F12BDD}" type="slidenum">
              <a:rPr lang="en-ZA" smtClean="0"/>
              <a:t>‹#›</a:t>
            </a:fld>
            <a:endParaRPr lang="en-ZA"/>
          </a:p>
        </p:txBody>
      </p:sp>
    </p:spTree>
    <p:extLst>
      <p:ext uri="{BB962C8B-B14F-4D97-AF65-F5344CB8AC3E}">
        <p14:creationId xmlns:p14="http://schemas.microsoft.com/office/powerpoint/2010/main" val="30045832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9C4358-9F22-4835-BBBC-F7424DF587FB}" type="datetime1">
              <a:rPr lang="en-ZA" smtClean="0"/>
              <a:t>29/11/2019</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E8FB1881-10B3-4C2D-8AFB-C18840F12BDD}" type="slidenum">
              <a:rPr lang="en-ZA" smtClean="0"/>
              <a:t>‹#›</a:t>
            </a:fld>
            <a:endParaRPr lang="en-ZA"/>
          </a:p>
        </p:txBody>
      </p:sp>
    </p:spTree>
    <p:extLst>
      <p:ext uri="{BB962C8B-B14F-4D97-AF65-F5344CB8AC3E}">
        <p14:creationId xmlns:p14="http://schemas.microsoft.com/office/powerpoint/2010/main" val="9186250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3F34F31-C913-47FC-AD0A-930BFB659BCF}" type="datetime1">
              <a:rPr lang="en-ZA" smtClean="0"/>
              <a:t>29/11/2019</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E8FB1881-10B3-4C2D-8AFB-C18840F12BDD}" type="slidenum">
              <a:rPr lang="en-ZA" smtClean="0"/>
              <a:t>‹#›</a:t>
            </a:fld>
            <a:endParaRPr lang="en-ZA"/>
          </a:p>
        </p:txBody>
      </p:sp>
    </p:spTree>
    <p:extLst>
      <p:ext uri="{BB962C8B-B14F-4D97-AF65-F5344CB8AC3E}">
        <p14:creationId xmlns:p14="http://schemas.microsoft.com/office/powerpoint/2010/main" val="3952374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38D5420-F526-4049-B52A-0ED6291B5212}" type="datetime1">
              <a:rPr lang="en-ZA" smtClean="0"/>
              <a:t>29/11/2019</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E8FB1881-10B3-4C2D-8AFB-C18840F12BDD}" type="slidenum">
              <a:rPr lang="en-ZA" smtClean="0"/>
              <a:t>‹#›</a:t>
            </a:fld>
            <a:endParaRPr lang="en-ZA"/>
          </a:p>
        </p:txBody>
      </p:sp>
    </p:spTree>
    <p:extLst>
      <p:ext uri="{BB962C8B-B14F-4D97-AF65-F5344CB8AC3E}">
        <p14:creationId xmlns:p14="http://schemas.microsoft.com/office/powerpoint/2010/main" val="2599640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100000">
              <a:srgbClr val="D3DEF1"/>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12F16A-A74F-43A2-BCC2-E8EE925596F1}" type="datetime1">
              <a:rPr lang="en-ZA" smtClean="0"/>
              <a:t>29/11/2019</a:t>
            </a:fld>
            <a:endParaRPr lang="en-ZA"/>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FB1881-10B3-4C2D-8AFB-C18840F12BDD}" type="slidenum">
              <a:rPr lang="en-ZA" smtClean="0"/>
              <a:t>‹#›</a:t>
            </a:fld>
            <a:endParaRPr lang="en-ZA"/>
          </a:p>
        </p:txBody>
      </p:sp>
    </p:spTree>
    <p:extLst>
      <p:ext uri="{BB962C8B-B14F-4D97-AF65-F5344CB8AC3E}">
        <p14:creationId xmlns:p14="http://schemas.microsoft.com/office/powerpoint/2010/main" val="3084207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53B63-B4E8-42AF-A889-C7F821A7CAEB}"/>
              </a:ext>
            </a:extLst>
          </p:cNvPr>
          <p:cNvSpPr>
            <a:spLocks noGrp="1"/>
          </p:cNvSpPr>
          <p:nvPr>
            <p:ph type="ctrTitle"/>
          </p:nvPr>
        </p:nvSpPr>
        <p:spPr/>
        <p:txBody>
          <a:bodyPr>
            <a:normAutofit fontScale="90000"/>
          </a:bodyPr>
          <a:lstStyle/>
          <a:p>
            <a:r>
              <a:rPr lang="en-ZA" b="1" dirty="0"/>
              <a:t>9 Golden Rules for study and writing on NQF Level 8</a:t>
            </a:r>
            <a:br>
              <a:rPr lang="en-ZA" dirty="0"/>
            </a:br>
            <a:endParaRPr lang="en-ZA" dirty="0"/>
          </a:p>
        </p:txBody>
      </p:sp>
    </p:spTree>
    <p:extLst>
      <p:ext uri="{BB962C8B-B14F-4D97-AF65-F5344CB8AC3E}">
        <p14:creationId xmlns:p14="http://schemas.microsoft.com/office/powerpoint/2010/main" val="15546959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ZA" sz="4000" dirty="0">
                <a:solidFill>
                  <a:prstClr val="black"/>
                </a:solidFill>
              </a:rPr>
              <a:t>Rule 9</a:t>
            </a:r>
            <a:endParaRPr lang="en-ZA" dirty="0"/>
          </a:p>
        </p:txBody>
      </p:sp>
      <p:sp>
        <p:nvSpPr>
          <p:cNvPr id="3" name="Content Placeholder 2"/>
          <p:cNvSpPr>
            <a:spLocks noGrp="1"/>
          </p:cNvSpPr>
          <p:nvPr>
            <p:ph idx="1"/>
          </p:nvPr>
        </p:nvSpPr>
        <p:spPr/>
        <p:txBody>
          <a:bodyPr/>
          <a:lstStyle/>
          <a:p>
            <a:pPr marL="0" lvl="0" indent="0" algn="ctr">
              <a:buNone/>
            </a:pPr>
            <a:r>
              <a:rPr lang="en-US" dirty="0">
                <a:solidFill>
                  <a:prstClr val="black"/>
                </a:solidFill>
              </a:rPr>
              <a:t>RESPONSIBILITY AND ACCOUNTABILITY</a:t>
            </a:r>
            <a:endParaRPr lang="en-ZA" dirty="0">
              <a:solidFill>
                <a:prstClr val="black"/>
              </a:solidFill>
            </a:endParaRPr>
          </a:p>
          <a:p>
            <a:pPr marL="0" lvl="0" indent="0" algn="just">
              <a:buNone/>
            </a:pPr>
            <a:endParaRPr lang="en-ZA" sz="2400" dirty="0">
              <a:solidFill>
                <a:prstClr val="black"/>
              </a:solidFill>
            </a:endParaRPr>
          </a:p>
          <a:p>
            <a:pPr marL="0" lvl="0" indent="0" algn="just">
              <a:buNone/>
            </a:pPr>
            <a:r>
              <a:rPr lang="en-ZA" sz="2400" dirty="0">
                <a:solidFill>
                  <a:prstClr val="black"/>
                </a:solidFill>
              </a:rPr>
              <a:t>Always t</a:t>
            </a:r>
            <a:r>
              <a:rPr lang="en-ZA" sz="2400" dirty="0"/>
              <a:t>ake full responsibility and accountability of your own academic work and writing in the use and references of resources.</a:t>
            </a:r>
          </a:p>
        </p:txBody>
      </p:sp>
      <p:sp>
        <p:nvSpPr>
          <p:cNvPr id="4" name="Slide Number Placeholder 3"/>
          <p:cNvSpPr>
            <a:spLocks noGrp="1"/>
          </p:cNvSpPr>
          <p:nvPr>
            <p:ph type="sldNum" sz="quarter" idx="12"/>
          </p:nvPr>
        </p:nvSpPr>
        <p:spPr/>
        <p:txBody>
          <a:bodyPr/>
          <a:lstStyle/>
          <a:p>
            <a:fld id="{E8FB1881-10B3-4C2D-8AFB-C18840F12BDD}" type="slidenum">
              <a:rPr lang="en-ZA" smtClean="0"/>
              <a:t>10</a:t>
            </a:fld>
            <a:endParaRPr lang="en-ZA"/>
          </a:p>
        </p:txBody>
      </p:sp>
    </p:spTree>
    <p:extLst>
      <p:ext uri="{BB962C8B-B14F-4D97-AF65-F5344CB8AC3E}">
        <p14:creationId xmlns:p14="http://schemas.microsoft.com/office/powerpoint/2010/main" val="38618105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7779BA-2381-4163-8646-03A97E1FCBB9}"/>
              </a:ext>
            </a:extLst>
          </p:cNvPr>
          <p:cNvSpPr>
            <a:spLocks noGrp="1"/>
          </p:cNvSpPr>
          <p:nvPr>
            <p:ph type="title"/>
          </p:nvPr>
        </p:nvSpPr>
        <p:spPr/>
        <p:txBody>
          <a:bodyPr/>
          <a:lstStyle/>
          <a:p>
            <a:r>
              <a:rPr lang="en-US" dirty="0"/>
              <a:t>Bibliography</a:t>
            </a:r>
            <a:endParaRPr lang="en-ZA" dirty="0"/>
          </a:p>
        </p:txBody>
      </p:sp>
      <p:sp>
        <p:nvSpPr>
          <p:cNvPr id="3" name="Content Placeholder 2">
            <a:extLst>
              <a:ext uri="{FF2B5EF4-FFF2-40B4-BE49-F238E27FC236}">
                <a16:creationId xmlns:a16="http://schemas.microsoft.com/office/drawing/2014/main" id="{52C014C9-C724-4313-AF10-696AC7FAEB5C}"/>
              </a:ext>
            </a:extLst>
          </p:cNvPr>
          <p:cNvSpPr>
            <a:spLocks noGrp="1"/>
          </p:cNvSpPr>
          <p:nvPr>
            <p:ph idx="1"/>
          </p:nvPr>
        </p:nvSpPr>
        <p:spPr/>
        <p:txBody>
          <a:bodyPr>
            <a:normAutofit/>
          </a:bodyPr>
          <a:lstStyle/>
          <a:p>
            <a:pPr marL="0" indent="0" algn="just">
              <a:buNone/>
            </a:pPr>
            <a:r>
              <a:rPr lang="en-ZA" sz="2400" dirty="0"/>
              <a:t>South African Qualifications Authority (SAQA). 2012. Level Descriptors for the South African National Qualifications Framework. </a:t>
            </a:r>
            <a:r>
              <a:rPr lang="en-ZA" sz="2400"/>
              <a:t>SAQA.</a:t>
            </a:r>
            <a:endParaRPr lang="en-ZA" sz="2400" dirty="0"/>
          </a:p>
        </p:txBody>
      </p:sp>
      <p:sp>
        <p:nvSpPr>
          <p:cNvPr id="4" name="Slide Number Placeholder 3">
            <a:extLst>
              <a:ext uri="{FF2B5EF4-FFF2-40B4-BE49-F238E27FC236}">
                <a16:creationId xmlns:a16="http://schemas.microsoft.com/office/drawing/2014/main" id="{B52940A1-4DB2-4B25-9424-A6D40E81FB64}"/>
              </a:ext>
            </a:extLst>
          </p:cNvPr>
          <p:cNvSpPr>
            <a:spLocks noGrp="1"/>
          </p:cNvSpPr>
          <p:nvPr>
            <p:ph type="sldNum" sz="quarter" idx="12"/>
          </p:nvPr>
        </p:nvSpPr>
        <p:spPr/>
        <p:txBody>
          <a:bodyPr/>
          <a:lstStyle/>
          <a:p>
            <a:fld id="{E8FB1881-10B3-4C2D-8AFB-C18840F12BDD}" type="slidenum">
              <a:rPr lang="en-ZA" smtClean="0"/>
              <a:t>11</a:t>
            </a:fld>
            <a:endParaRPr lang="en-ZA"/>
          </a:p>
        </p:txBody>
      </p:sp>
    </p:spTree>
    <p:extLst>
      <p:ext uri="{BB962C8B-B14F-4D97-AF65-F5344CB8AC3E}">
        <p14:creationId xmlns:p14="http://schemas.microsoft.com/office/powerpoint/2010/main" val="27148222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CDBCFB-2E00-4C2A-BEF7-73531639C0EA}"/>
              </a:ext>
            </a:extLst>
          </p:cNvPr>
          <p:cNvSpPr>
            <a:spLocks noGrp="1"/>
          </p:cNvSpPr>
          <p:nvPr>
            <p:ph type="title"/>
          </p:nvPr>
        </p:nvSpPr>
        <p:spPr/>
        <p:txBody>
          <a:bodyPr>
            <a:normAutofit fontScale="90000"/>
          </a:bodyPr>
          <a:lstStyle/>
          <a:p>
            <a:pPr algn="ctr"/>
            <a:br>
              <a:rPr lang="en-US" dirty="0"/>
            </a:br>
            <a:br>
              <a:rPr lang="en-US" dirty="0"/>
            </a:br>
            <a:r>
              <a:rPr lang="en-US" dirty="0"/>
              <a:t>Rule 1</a:t>
            </a:r>
            <a:br>
              <a:rPr lang="en-US" dirty="0"/>
            </a:br>
            <a:br>
              <a:rPr lang="en-US" dirty="0"/>
            </a:br>
            <a:endParaRPr lang="en-ZA" dirty="0"/>
          </a:p>
        </p:txBody>
      </p:sp>
      <p:sp>
        <p:nvSpPr>
          <p:cNvPr id="3" name="Content Placeholder 2">
            <a:extLst>
              <a:ext uri="{FF2B5EF4-FFF2-40B4-BE49-F238E27FC236}">
                <a16:creationId xmlns:a16="http://schemas.microsoft.com/office/drawing/2014/main" id="{BC744BB6-3833-4055-987C-686814272692}"/>
              </a:ext>
            </a:extLst>
          </p:cNvPr>
          <p:cNvSpPr>
            <a:spLocks noGrp="1"/>
          </p:cNvSpPr>
          <p:nvPr>
            <p:ph idx="1"/>
          </p:nvPr>
        </p:nvSpPr>
        <p:spPr>
          <a:xfrm>
            <a:off x="628650" y="1825625"/>
            <a:ext cx="7998515" cy="4351338"/>
          </a:xfrm>
        </p:spPr>
        <p:txBody>
          <a:bodyPr>
            <a:noAutofit/>
          </a:bodyPr>
          <a:lstStyle/>
          <a:p>
            <a:pPr marL="0" indent="0" algn="ctr">
              <a:buNone/>
            </a:pPr>
            <a:r>
              <a:rPr lang="en-US" dirty="0"/>
              <a:t>APPLICATION OF KNOWLEDGE</a:t>
            </a:r>
            <a:endParaRPr lang="en-ZA" dirty="0"/>
          </a:p>
          <a:p>
            <a:pPr marL="0" indent="0">
              <a:buNone/>
            </a:pPr>
            <a:endParaRPr lang="en-ZA" sz="2400" dirty="0"/>
          </a:p>
          <a:p>
            <a:pPr marL="0" indent="0">
              <a:buNone/>
            </a:pPr>
            <a:r>
              <a:rPr lang="en-ZA" sz="2400" dirty="0"/>
              <a:t>Study and write with and eye on the application of knowledge. New knowledge and insights gained should be appropriate for application in different and new contexts</a:t>
            </a:r>
          </a:p>
          <a:p>
            <a:endParaRPr lang="en-US" sz="2400" dirty="0"/>
          </a:p>
        </p:txBody>
      </p:sp>
      <p:sp>
        <p:nvSpPr>
          <p:cNvPr id="4" name="Slide Number Placeholder 3">
            <a:extLst>
              <a:ext uri="{FF2B5EF4-FFF2-40B4-BE49-F238E27FC236}">
                <a16:creationId xmlns:a16="http://schemas.microsoft.com/office/drawing/2014/main" id="{2D3B6CDD-D95D-4FB4-9E14-EB933482D578}"/>
              </a:ext>
            </a:extLst>
          </p:cNvPr>
          <p:cNvSpPr>
            <a:spLocks noGrp="1"/>
          </p:cNvSpPr>
          <p:nvPr>
            <p:ph type="sldNum" sz="quarter" idx="12"/>
          </p:nvPr>
        </p:nvSpPr>
        <p:spPr/>
        <p:txBody>
          <a:bodyPr/>
          <a:lstStyle/>
          <a:p>
            <a:fld id="{E8FB1881-10B3-4C2D-8AFB-C18840F12BDD}" type="slidenum">
              <a:rPr lang="en-ZA" smtClean="0"/>
              <a:t>2</a:t>
            </a:fld>
            <a:endParaRPr lang="en-ZA"/>
          </a:p>
        </p:txBody>
      </p:sp>
    </p:spTree>
    <p:extLst>
      <p:ext uri="{BB962C8B-B14F-4D97-AF65-F5344CB8AC3E}">
        <p14:creationId xmlns:p14="http://schemas.microsoft.com/office/powerpoint/2010/main" val="16219533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ZA" sz="4000" dirty="0"/>
              <a:t>Rule 2</a:t>
            </a:r>
          </a:p>
        </p:txBody>
      </p:sp>
      <p:sp>
        <p:nvSpPr>
          <p:cNvPr id="3" name="Content Placeholder 2"/>
          <p:cNvSpPr>
            <a:spLocks noGrp="1"/>
          </p:cNvSpPr>
          <p:nvPr>
            <p:ph idx="1"/>
          </p:nvPr>
        </p:nvSpPr>
        <p:spPr/>
        <p:txBody>
          <a:bodyPr/>
          <a:lstStyle/>
          <a:p>
            <a:pPr marL="0" indent="0" algn="ctr">
              <a:buNone/>
            </a:pPr>
            <a:r>
              <a:rPr lang="en-US" dirty="0"/>
              <a:t>ART OF INTERPRETATION</a:t>
            </a:r>
            <a:endParaRPr lang="en-ZA" dirty="0"/>
          </a:p>
          <a:p>
            <a:pPr marL="0" indent="0">
              <a:buNone/>
            </a:pPr>
            <a:endParaRPr lang="en-ZA" dirty="0"/>
          </a:p>
          <a:p>
            <a:pPr marL="0" indent="0" algn="just">
              <a:buNone/>
            </a:pPr>
            <a:r>
              <a:rPr lang="en-ZA" sz="2400" dirty="0"/>
              <a:t>Asking questions with intensity and urgency and seek to understand and interpret sources and information correctly and appropriately - interrogate and evaluate restlessly!</a:t>
            </a:r>
            <a:endParaRPr lang="en-ZA" dirty="0"/>
          </a:p>
        </p:txBody>
      </p:sp>
      <p:sp>
        <p:nvSpPr>
          <p:cNvPr id="4" name="Slide Number Placeholder 3"/>
          <p:cNvSpPr>
            <a:spLocks noGrp="1"/>
          </p:cNvSpPr>
          <p:nvPr>
            <p:ph type="sldNum" sz="quarter" idx="12"/>
          </p:nvPr>
        </p:nvSpPr>
        <p:spPr/>
        <p:txBody>
          <a:bodyPr/>
          <a:lstStyle/>
          <a:p>
            <a:fld id="{E8FB1881-10B3-4C2D-8AFB-C18840F12BDD}" type="slidenum">
              <a:rPr lang="en-ZA" smtClean="0"/>
              <a:t>3</a:t>
            </a:fld>
            <a:endParaRPr lang="en-ZA"/>
          </a:p>
        </p:txBody>
      </p:sp>
    </p:spTree>
    <p:extLst>
      <p:ext uri="{BB962C8B-B14F-4D97-AF65-F5344CB8AC3E}">
        <p14:creationId xmlns:p14="http://schemas.microsoft.com/office/powerpoint/2010/main" val="19386771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ZA" sz="4000" dirty="0">
                <a:solidFill>
                  <a:prstClr val="black"/>
                </a:solidFill>
              </a:rPr>
              <a:t>Rule 3</a:t>
            </a:r>
            <a:endParaRPr lang="en-ZA" dirty="0"/>
          </a:p>
        </p:txBody>
      </p:sp>
      <p:sp>
        <p:nvSpPr>
          <p:cNvPr id="3" name="Content Placeholder 2"/>
          <p:cNvSpPr>
            <a:spLocks noGrp="1"/>
          </p:cNvSpPr>
          <p:nvPr>
            <p:ph idx="1"/>
          </p:nvPr>
        </p:nvSpPr>
        <p:spPr/>
        <p:txBody>
          <a:bodyPr/>
          <a:lstStyle/>
          <a:p>
            <a:pPr marL="0" lvl="0" indent="0" algn="ctr">
              <a:buNone/>
            </a:pPr>
            <a:r>
              <a:rPr lang="en-US" dirty="0">
                <a:solidFill>
                  <a:prstClr val="black"/>
                </a:solidFill>
              </a:rPr>
              <a:t>IDENTIFY AND SOLVE THE PROBLEM</a:t>
            </a:r>
            <a:endParaRPr lang="en-ZA" dirty="0">
              <a:solidFill>
                <a:prstClr val="black"/>
              </a:solidFill>
            </a:endParaRPr>
          </a:p>
          <a:p>
            <a:pPr marL="0" lvl="0" indent="0" algn="just">
              <a:buNone/>
            </a:pPr>
            <a:endParaRPr lang="en-ZA" sz="2400" dirty="0">
              <a:solidFill>
                <a:prstClr val="black"/>
              </a:solidFill>
            </a:endParaRPr>
          </a:p>
          <a:p>
            <a:pPr marL="0" lvl="0" indent="0" algn="just">
              <a:buNone/>
            </a:pPr>
            <a:r>
              <a:rPr lang="en-ZA" sz="2400" dirty="0">
                <a:solidFill>
                  <a:prstClr val="black"/>
                </a:solidFill>
              </a:rPr>
              <a:t>Approach your learning resources and assessment tasks with the express purpose to identify, analyse and address the problem or problems in relation to the theme or topic. For example: “What was the underlying problem in higher education that prompted the development of policies towards the expansion of distance education provision?”</a:t>
            </a:r>
            <a:endParaRPr lang="en-ZA" dirty="0"/>
          </a:p>
        </p:txBody>
      </p:sp>
      <p:sp>
        <p:nvSpPr>
          <p:cNvPr id="4" name="Slide Number Placeholder 3"/>
          <p:cNvSpPr>
            <a:spLocks noGrp="1"/>
          </p:cNvSpPr>
          <p:nvPr>
            <p:ph type="sldNum" sz="quarter" idx="12"/>
          </p:nvPr>
        </p:nvSpPr>
        <p:spPr/>
        <p:txBody>
          <a:bodyPr/>
          <a:lstStyle/>
          <a:p>
            <a:fld id="{E8FB1881-10B3-4C2D-8AFB-C18840F12BDD}" type="slidenum">
              <a:rPr lang="en-ZA" smtClean="0"/>
              <a:t>4</a:t>
            </a:fld>
            <a:endParaRPr lang="en-ZA"/>
          </a:p>
        </p:txBody>
      </p:sp>
    </p:spTree>
    <p:extLst>
      <p:ext uri="{BB962C8B-B14F-4D97-AF65-F5344CB8AC3E}">
        <p14:creationId xmlns:p14="http://schemas.microsoft.com/office/powerpoint/2010/main" val="7028867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ZA" sz="4000" dirty="0">
                <a:solidFill>
                  <a:prstClr val="black"/>
                </a:solidFill>
              </a:rPr>
              <a:t>Rule 4</a:t>
            </a:r>
            <a:endParaRPr lang="en-ZA" dirty="0"/>
          </a:p>
        </p:txBody>
      </p:sp>
      <p:sp>
        <p:nvSpPr>
          <p:cNvPr id="3" name="Content Placeholder 2"/>
          <p:cNvSpPr>
            <a:spLocks noGrp="1"/>
          </p:cNvSpPr>
          <p:nvPr>
            <p:ph idx="1"/>
          </p:nvPr>
        </p:nvSpPr>
        <p:spPr/>
        <p:txBody>
          <a:bodyPr/>
          <a:lstStyle/>
          <a:p>
            <a:pPr marL="0" lvl="0" indent="0" algn="ctr">
              <a:buNone/>
            </a:pPr>
            <a:r>
              <a:rPr lang="en-US" dirty="0">
                <a:solidFill>
                  <a:prstClr val="black"/>
                </a:solidFill>
              </a:rPr>
              <a:t>APPROACH RESOURCES SYSTEMATICALLY</a:t>
            </a:r>
            <a:endParaRPr lang="en-ZA" dirty="0">
              <a:solidFill>
                <a:prstClr val="black"/>
              </a:solidFill>
            </a:endParaRPr>
          </a:p>
          <a:p>
            <a:pPr marL="0" lvl="0" indent="0" algn="just">
              <a:buNone/>
            </a:pPr>
            <a:endParaRPr lang="en-ZA" sz="2400" dirty="0">
              <a:solidFill>
                <a:prstClr val="black"/>
              </a:solidFill>
            </a:endParaRPr>
          </a:p>
          <a:p>
            <a:pPr marL="0" lvl="0" indent="0" algn="just">
              <a:buNone/>
            </a:pPr>
            <a:r>
              <a:rPr lang="en-ZA" sz="2400" dirty="0">
                <a:solidFill>
                  <a:prstClr val="black"/>
                </a:solidFill>
              </a:rPr>
              <a:t>Approach and read the learning resources and assessment tasks in a planned and systematic way in order to interpret the intent and body of knowledge of the resources in a comprehensive and holistic manner</a:t>
            </a:r>
          </a:p>
        </p:txBody>
      </p:sp>
      <p:sp>
        <p:nvSpPr>
          <p:cNvPr id="4" name="Slide Number Placeholder 3"/>
          <p:cNvSpPr>
            <a:spLocks noGrp="1"/>
          </p:cNvSpPr>
          <p:nvPr>
            <p:ph type="sldNum" sz="quarter" idx="12"/>
          </p:nvPr>
        </p:nvSpPr>
        <p:spPr/>
        <p:txBody>
          <a:bodyPr/>
          <a:lstStyle/>
          <a:p>
            <a:fld id="{E8FB1881-10B3-4C2D-8AFB-C18840F12BDD}" type="slidenum">
              <a:rPr lang="en-ZA" smtClean="0"/>
              <a:t>5</a:t>
            </a:fld>
            <a:endParaRPr lang="en-ZA"/>
          </a:p>
        </p:txBody>
      </p:sp>
    </p:spTree>
    <p:extLst>
      <p:ext uri="{BB962C8B-B14F-4D97-AF65-F5344CB8AC3E}">
        <p14:creationId xmlns:p14="http://schemas.microsoft.com/office/powerpoint/2010/main" val="3215798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ZA" sz="4000" dirty="0">
                <a:solidFill>
                  <a:prstClr val="black"/>
                </a:solidFill>
              </a:rPr>
              <a:t>Rule 5</a:t>
            </a:r>
            <a:endParaRPr lang="en-ZA" dirty="0"/>
          </a:p>
        </p:txBody>
      </p:sp>
      <p:sp>
        <p:nvSpPr>
          <p:cNvPr id="3" name="Content Placeholder 2"/>
          <p:cNvSpPr>
            <a:spLocks noGrp="1"/>
          </p:cNvSpPr>
          <p:nvPr>
            <p:ph idx="1"/>
          </p:nvPr>
        </p:nvSpPr>
        <p:spPr/>
        <p:txBody>
          <a:bodyPr/>
          <a:lstStyle/>
          <a:p>
            <a:pPr marL="0" lvl="0" indent="0" algn="ctr">
              <a:buNone/>
            </a:pPr>
            <a:r>
              <a:rPr lang="en-US" dirty="0">
                <a:solidFill>
                  <a:prstClr val="black"/>
                </a:solidFill>
              </a:rPr>
              <a:t>LOOK FOR THE GOLDEN THREAD</a:t>
            </a:r>
            <a:endParaRPr lang="en-ZA" dirty="0">
              <a:solidFill>
                <a:prstClr val="black"/>
              </a:solidFill>
            </a:endParaRPr>
          </a:p>
          <a:p>
            <a:pPr marL="0" lvl="0" indent="0" algn="just">
              <a:buNone/>
            </a:pPr>
            <a:endParaRPr lang="en-ZA" sz="2400" dirty="0">
              <a:solidFill>
                <a:prstClr val="black"/>
              </a:solidFill>
            </a:endParaRPr>
          </a:p>
          <a:p>
            <a:pPr marL="0" lvl="0" indent="0" algn="just">
              <a:buNone/>
            </a:pPr>
            <a:r>
              <a:rPr lang="en-ZA" sz="2400" dirty="0">
                <a:solidFill>
                  <a:prstClr val="black"/>
                </a:solidFill>
              </a:rPr>
              <a:t>Read and review information and resources with a critical attitude in order to interpret and understand the synthesis or  golden thread that runs through an argument. Look carefully for the connection and combination of ideas and thoughts that form the whole.</a:t>
            </a:r>
          </a:p>
          <a:p>
            <a:pPr marL="0" lvl="0" indent="0" algn="just">
              <a:buNone/>
            </a:pPr>
            <a:endParaRPr lang="en-ZA" sz="2400" dirty="0">
              <a:solidFill>
                <a:prstClr val="black"/>
              </a:solidFill>
            </a:endParaRPr>
          </a:p>
        </p:txBody>
      </p:sp>
      <p:sp>
        <p:nvSpPr>
          <p:cNvPr id="4" name="Slide Number Placeholder 3"/>
          <p:cNvSpPr>
            <a:spLocks noGrp="1"/>
          </p:cNvSpPr>
          <p:nvPr>
            <p:ph type="sldNum" sz="quarter" idx="12"/>
          </p:nvPr>
        </p:nvSpPr>
        <p:spPr/>
        <p:txBody>
          <a:bodyPr/>
          <a:lstStyle/>
          <a:p>
            <a:fld id="{E8FB1881-10B3-4C2D-8AFB-C18840F12BDD}" type="slidenum">
              <a:rPr lang="en-ZA" smtClean="0"/>
              <a:t>6</a:t>
            </a:fld>
            <a:endParaRPr lang="en-ZA"/>
          </a:p>
        </p:txBody>
      </p:sp>
    </p:spTree>
    <p:extLst>
      <p:ext uri="{BB962C8B-B14F-4D97-AF65-F5344CB8AC3E}">
        <p14:creationId xmlns:p14="http://schemas.microsoft.com/office/powerpoint/2010/main" val="9096774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ZA" sz="4000" dirty="0">
                <a:solidFill>
                  <a:prstClr val="black"/>
                </a:solidFill>
              </a:rPr>
              <a:t>Rule 6</a:t>
            </a:r>
            <a:endParaRPr lang="en-ZA" dirty="0"/>
          </a:p>
        </p:txBody>
      </p:sp>
      <p:sp>
        <p:nvSpPr>
          <p:cNvPr id="3" name="Content Placeholder 2"/>
          <p:cNvSpPr>
            <a:spLocks noGrp="1"/>
          </p:cNvSpPr>
          <p:nvPr>
            <p:ph idx="1"/>
          </p:nvPr>
        </p:nvSpPr>
        <p:spPr/>
        <p:txBody>
          <a:bodyPr/>
          <a:lstStyle/>
          <a:p>
            <a:pPr marL="0" lvl="0" indent="0" algn="ctr">
              <a:buNone/>
            </a:pPr>
            <a:r>
              <a:rPr lang="en-US" dirty="0">
                <a:solidFill>
                  <a:prstClr val="black"/>
                </a:solidFill>
              </a:rPr>
              <a:t>RESPOND CREATIVELY</a:t>
            </a:r>
            <a:endParaRPr lang="en-ZA" dirty="0">
              <a:solidFill>
                <a:prstClr val="black"/>
              </a:solidFill>
            </a:endParaRPr>
          </a:p>
          <a:p>
            <a:pPr marL="0" lvl="0" indent="0" algn="just">
              <a:buNone/>
            </a:pPr>
            <a:endParaRPr lang="en-ZA" sz="2400" dirty="0">
              <a:solidFill>
                <a:prstClr val="black"/>
              </a:solidFill>
            </a:endParaRPr>
          </a:p>
          <a:p>
            <a:pPr marL="0" lvl="0" indent="0" algn="just">
              <a:buNone/>
            </a:pPr>
            <a:r>
              <a:rPr lang="en-ZA" sz="2400" dirty="0">
                <a:solidFill>
                  <a:prstClr val="black"/>
                </a:solidFill>
              </a:rPr>
              <a:t>Once the synthesis or golden thread that runs through have been established, you will be in a position to respond creatively to a problem or issue. Engagement with academic resources with sound interpretation and understanding will effectuate a creative response</a:t>
            </a:r>
            <a:endParaRPr lang="en-ZA" dirty="0"/>
          </a:p>
        </p:txBody>
      </p:sp>
      <p:sp>
        <p:nvSpPr>
          <p:cNvPr id="4" name="Slide Number Placeholder 3"/>
          <p:cNvSpPr>
            <a:spLocks noGrp="1"/>
          </p:cNvSpPr>
          <p:nvPr>
            <p:ph type="sldNum" sz="quarter" idx="12"/>
          </p:nvPr>
        </p:nvSpPr>
        <p:spPr/>
        <p:txBody>
          <a:bodyPr/>
          <a:lstStyle/>
          <a:p>
            <a:fld id="{E8FB1881-10B3-4C2D-8AFB-C18840F12BDD}" type="slidenum">
              <a:rPr lang="en-ZA" smtClean="0"/>
              <a:t>7</a:t>
            </a:fld>
            <a:endParaRPr lang="en-ZA"/>
          </a:p>
        </p:txBody>
      </p:sp>
    </p:spTree>
    <p:extLst>
      <p:ext uri="{BB962C8B-B14F-4D97-AF65-F5344CB8AC3E}">
        <p14:creationId xmlns:p14="http://schemas.microsoft.com/office/powerpoint/2010/main" val="36528668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ZA" sz="4000" dirty="0">
                <a:solidFill>
                  <a:prstClr val="black"/>
                </a:solidFill>
              </a:rPr>
              <a:t>Rule 7</a:t>
            </a:r>
            <a:endParaRPr lang="en-ZA" dirty="0"/>
          </a:p>
        </p:txBody>
      </p:sp>
      <p:sp>
        <p:nvSpPr>
          <p:cNvPr id="3" name="Content Placeholder 2"/>
          <p:cNvSpPr>
            <a:spLocks noGrp="1"/>
          </p:cNvSpPr>
          <p:nvPr>
            <p:ph idx="1"/>
          </p:nvPr>
        </p:nvSpPr>
        <p:spPr/>
        <p:txBody>
          <a:bodyPr/>
          <a:lstStyle/>
          <a:p>
            <a:pPr marL="0" lvl="0" indent="0" algn="ctr">
              <a:buNone/>
            </a:pPr>
            <a:r>
              <a:rPr lang="en-US" dirty="0">
                <a:solidFill>
                  <a:prstClr val="black"/>
                </a:solidFill>
              </a:rPr>
              <a:t>COMMUNICATE RIGOROUSLY</a:t>
            </a:r>
            <a:endParaRPr lang="en-ZA" dirty="0">
              <a:solidFill>
                <a:prstClr val="black"/>
              </a:solidFill>
            </a:endParaRPr>
          </a:p>
          <a:p>
            <a:pPr marL="0" lvl="0" indent="0" algn="just">
              <a:buNone/>
            </a:pPr>
            <a:endParaRPr lang="en-ZA" sz="2400" dirty="0">
              <a:solidFill>
                <a:prstClr val="black"/>
              </a:solidFill>
            </a:endParaRPr>
          </a:p>
          <a:p>
            <a:pPr marL="0" lvl="0" indent="0" algn="just">
              <a:buNone/>
            </a:pPr>
            <a:r>
              <a:rPr lang="en-ZA" sz="2400" dirty="0">
                <a:solidFill>
                  <a:prstClr val="black"/>
                </a:solidFill>
              </a:rPr>
              <a:t>Communicate your academic work and insights in a professional and rigorous manner. Write and respond carefully and thoroughly. Communicate your interpretation of the issue at stake and your solution to the problem transparently and clearly</a:t>
            </a:r>
            <a:endParaRPr lang="en-ZA" dirty="0"/>
          </a:p>
        </p:txBody>
      </p:sp>
      <p:sp>
        <p:nvSpPr>
          <p:cNvPr id="4" name="Slide Number Placeholder 3"/>
          <p:cNvSpPr>
            <a:spLocks noGrp="1"/>
          </p:cNvSpPr>
          <p:nvPr>
            <p:ph type="sldNum" sz="quarter" idx="12"/>
          </p:nvPr>
        </p:nvSpPr>
        <p:spPr/>
        <p:txBody>
          <a:bodyPr/>
          <a:lstStyle/>
          <a:p>
            <a:fld id="{E8FB1881-10B3-4C2D-8AFB-C18840F12BDD}" type="slidenum">
              <a:rPr lang="en-ZA" smtClean="0"/>
              <a:t>8</a:t>
            </a:fld>
            <a:endParaRPr lang="en-ZA"/>
          </a:p>
        </p:txBody>
      </p:sp>
    </p:spTree>
    <p:extLst>
      <p:ext uri="{BB962C8B-B14F-4D97-AF65-F5344CB8AC3E}">
        <p14:creationId xmlns:p14="http://schemas.microsoft.com/office/powerpoint/2010/main" val="18851242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ZA" sz="4000" dirty="0">
                <a:solidFill>
                  <a:prstClr val="black"/>
                </a:solidFill>
              </a:rPr>
              <a:t>Rule 8</a:t>
            </a:r>
            <a:endParaRPr lang="en-ZA" dirty="0"/>
          </a:p>
        </p:txBody>
      </p:sp>
      <p:sp>
        <p:nvSpPr>
          <p:cNvPr id="3" name="Content Placeholder 2"/>
          <p:cNvSpPr>
            <a:spLocks noGrp="1"/>
          </p:cNvSpPr>
          <p:nvPr>
            <p:ph idx="1"/>
          </p:nvPr>
        </p:nvSpPr>
        <p:spPr/>
        <p:txBody>
          <a:bodyPr/>
          <a:lstStyle/>
          <a:p>
            <a:pPr marL="0" lvl="0" indent="0" algn="ctr">
              <a:buNone/>
            </a:pPr>
            <a:r>
              <a:rPr lang="en-US" dirty="0">
                <a:solidFill>
                  <a:prstClr val="black"/>
                </a:solidFill>
              </a:rPr>
              <a:t>APPLY SELF-CRITIQUE</a:t>
            </a:r>
            <a:endParaRPr lang="en-ZA" dirty="0">
              <a:solidFill>
                <a:prstClr val="black"/>
              </a:solidFill>
            </a:endParaRPr>
          </a:p>
          <a:p>
            <a:pPr marL="0" lvl="0" indent="0" algn="just">
              <a:buNone/>
            </a:pPr>
            <a:endParaRPr lang="en-ZA" sz="2400" dirty="0">
              <a:solidFill>
                <a:prstClr val="black"/>
              </a:solidFill>
            </a:endParaRPr>
          </a:p>
          <a:p>
            <a:pPr marL="0" lvl="0" indent="0" algn="just">
              <a:buNone/>
            </a:pPr>
            <a:r>
              <a:rPr lang="en-ZA" sz="2400" dirty="0">
                <a:solidFill>
                  <a:prstClr val="black"/>
                </a:solidFill>
              </a:rPr>
              <a:t>Always seek to improve your academic and professional development in a self-critical manner. Develop and implement on a continuous basis new learning strategies and approaches to enhance your academic and professional  development </a:t>
            </a:r>
            <a:endParaRPr lang="en-ZA" dirty="0">
              <a:solidFill>
                <a:prstClr val="black"/>
              </a:solidFill>
            </a:endParaRPr>
          </a:p>
          <a:p>
            <a:endParaRPr lang="en-ZA" dirty="0"/>
          </a:p>
        </p:txBody>
      </p:sp>
      <p:sp>
        <p:nvSpPr>
          <p:cNvPr id="4" name="Slide Number Placeholder 3"/>
          <p:cNvSpPr>
            <a:spLocks noGrp="1"/>
          </p:cNvSpPr>
          <p:nvPr>
            <p:ph type="sldNum" sz="quarter" idx="12"/>
          </p:nvPr>
        </p:nvSpPr>
        <p:spPr/>
        <p:txBody>
          <a:bodyPr/>
          <a:lstStyle/>
          <a:p>
            <a:fld id="{E8FB1881-10B3-4C2D-8AFB-C18840F12BDD}" type="slidenum">
              <a:rPr lang="en-ZA" smtClean="0"/>
              <a:t>9</a:t>
            </a:fld>
            <a:endParaRPr lang="en-ZA"/>
          </a:p>
        </p:txBody>
      </p:sp>
    </p:spTree>
    <p:extLst>
      <p:ext uri="{BB962C8B-B14F-4D97-AF65-F5344CB8AC3E}">
        <p14:creationId xmlns:p14="http://schemas.microsoft.com/office/powerpoint/2010/main" val="114176570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7479</TotalTime>
  <Words>410</Words>
  <Application>Microsoft Office PowerPoint</Application>
  <PresentationFormat>On-screen Show (4:3)</PresentationFormat>
  <Paragraphs>49</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Office Theme</vt:lpstr>
      <vt:lpstr>9 Golden Rules for study and writing on NQF Level 8 </vt:lpstr>
      <vt:lpstr>  Rule 1  </vt:lpstr>
      <vt:lpstr>Rule 2</vt:lpstr>
      <vt:lpstr>Rule 3</vt:lpstr>
      <vt:lpstr>Rule 4</vt:lpstr>
      <vt:lpstr>Rule 5</vt:lpstr>
      <vt:lpstr>Rule 6</vt:lpstr>
      <vt:lpstr>Rule 7</vt:lpstr>
      <vt:lpstr>Rule 8</vt:lpstr>
      <vt:lpstr>Rule 9</vt:lpstr>
      <vt:lpstr>Bibliography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Encouraging student engagement teaching ICT online in South Africa</dc:title>
  <dc:creator>Pam Miller</dc:creator>
  <cp:lastModifiedBy>Karin Espag</cp:lastModifiedBy>
  <cp:revision>64</cp:revision>
  <cp:lastPrinted>2019-02-08T10:12:17Z</cp:lastPrinted>
  <dcterms:created xsi:type="dcterms:W3CDTF">2019-01-17T13:33:00Z</dcterms:created>
  <dcterms:modified xsi:type="dcterms:W3CDTF">2019-11-29T07:22:37Z</dcterms:modified>
</cp:coreProperties>
</file>