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80" r:id="rId4"/>
    <p:sldId id="287" r:id="rId5"/>
    <p:sldId id="290" r:id="rId6"/>
    <p:sldId id="292" r:id="rId7"/>
    <p:sldId id="295" r:id="rId8"/>
    <p:sldId id="293" r:id="rId9"/>
    <p:sldId id="291" r:id="rId10"/>
    <p:sldId id="281" r:id="rId11"/>
    <p:sldId id="282" r:id="rId12"/>
    <p:sldId id="279" r:id="rId13"/>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guide id="3" orient="horz" pos="1176" userDrawn="1">
          <p15:clr>
            <a:srgbClr val="A4A3A4"/>
          </p15:clr>
        </p15:guide>
        <p15:guide id="4" pos="552" userDrawn="1">
          <p15:clr>
            <a:srgbClr val="A4A3A4"/>
          </p15:clr>
        </p15:guide>
        <p15:guide id="5" pos="7200" userDrawn="1">
          <p15:clr>
            <a:srgbClr val="A4A3A4"/>
          </p15:clr>
        </p15:guide>
        <p15:guide id="7" orient="horz" pos="504" userDrawn="1">
          <p15:clr>
            <a:srgbClr val="A4A3A4"/>
          </p15:clr>
        </p15:guide>
        <p15:guide id="8" orient="horz" pos="3642" userDrawn="1">
          <p15:clr>
            <a:srgbClr val="A4A3A4"/>
          </p15:clr>
        </p15:guide>
        <p15:guide id="9" orient="horz" pos="17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BDBE"/>
    <a:srgbClr val="FFE8A8"/>
    <a:srgbClr val="FAD04E"/>
    <a:srgbClr val="FFE292"/>
    <a:srgbClr val="D1E07E"/>
    <a:srgbClr val="457392"/>
    <a:srgbClr val="5C8CA5"/>
    <a:srgbClr val="CDDA77"/>
    <a:srgbClr val="FDB96D"/>
    <a:srgbClr val="689F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660"/>
  </p:normalViewPr>
  <p:slideViewPr>
    <p:cSldViewPr snapToGrid="0" showGuides="1">
      <p:cViewPr varScale="1">
        <p:scale>
          <a:sx n="39" d="100"/>
          <a:sy n="39" d="100"/>
        </p:scale>
        <p:origin x="560" y="32"/>
      </p:cViewPr>
      <p:guideLst>
        <p:guide orient="horz" pos="2160"/>
        <p:guide pos="3816"/>
        <p:guide orient="horz" pos="1176"/>
        <p:guide pos="552"/>
        <p:guide pos="7200"/>
        <p:guide orient="horz" pos="504"/>
        <p:guide orient="horz" pos="3642"/>
        <p:guide orient="horz" pos="1728"/>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03C997-C535-4C8C-97D1-8F4476E1CF4B}" type="doc">
      <dgm:prSet loTypeId="urn:microsoft.com/office/officeart/2005/8/layout/process1" loCatId="process" qsTypeId="urn:microsoft.com/office/officeart/2005/8/quickstyle/simple1" qsCatId="simple" csTypeId="urn:microsoft.com/office/officeart/2005/8/colors/accent1_2" csCatId="accent1" phldr="1"/>
      <dgm:spPr/>
    </dgm:pt>
    <dgm:pt modelId="{844C1236-DBD8-4C9D-A4C4-9060EF454587}">
      <dgm:prSet phldrT="[Text]"/>
      <dgm:spPr>
        <a:solidFill>
          <a:srgbClr val="8BBDBE"/>
        </a:solidFill>
      </dgm:spPr>
      <dgm:t>
        <a:bodyPr/>
        <a:lstStyle/>
        <a:p>
          <a:r>
            <a:rPr lang="en-ZA" dirty="0" smtClean="0"/>
            <a:t>Learn</a:t>
          </a:r>
          <a:endParaRPr lang="en-ZA" dirty="0"/>
        </a:p>
      </dgm:t>
    </dgm:pt>
    <dgm:pt modelId="{97E5CF31-6836-4009-ABF7-93BC9231CA01}" type="parTrans" cxnId="{EFA9ABC1-846F-4315-A17A-F5E78E5AC585}">
      <dgm:prSet/>
      <dgm:spPr/>
      <dgm:t>
        <a:bodyPr/>
        <a:lstStyle/>
        <a:p>
          <a:endParaRPr lang="en-ZA"/>
        </a:p>
      </dgm:t>
    </dgm:pt>
    <dgm:pt modelId="{B1BF472A-A22C-45B5-BEA7-94BA66509E5A}" type="sibTrans" cxnId="{EFA9ABC1-846F-4315-A17A-F5E78E5AC585}">
      <dgm:prSet/>
      <dgm:spPr>
        <a:solidFill>
          <a:srgbClr val="FFE292"/>
        </a:solidFill>
      </dgm:spPr>
      <dgm:t>
        <a:bodyPr/>
        <a:lstStyle/>
        <a:p>
          <a:endParaRPr lang="en-ZA"/>
        </a:p>
      </dgm:t>
    </dgm:pt>
    <dgm:pt modelId="{5B90CB92-59B6-4C2D-9BFE-F6C1208E7191}">
      <dgm:prSet phldrT="[Text]"/>
      <dgm:spPr>
        <a:solidFill>
          <a:srgbClr val="8BBDBE"/>
        </a:solidFill>
      </dgm:spPr>
      <dgm:t>
        <a:bodyPr/>
        <a:lstStyle/>
        <a:p>
          <a:r>
            <a:rPr lang="en-ZA" dirty="0" smtClean="0"/>
            <a:t>Apply</a:t>
          </a:r>
          <a:endParaRPr lang="en-ZA" dirty="0"/>
        </a:p>
      </dgm:t>
    </dgm:pt>
    <dgm:pt modelId="{2F54C5CE-D534-41BE-90F8-997D8E496A55}" type="parTrans" cxnId="{1A6587E1-308D-4149-AC97-18D384F1745C}">
      <dgm:prSet/>
      <dgm:spPr/>
      <dgm:t>
        <a:bodyPr/>
        <a:lstStyle/>
        <a:p>
          <a:endParaRPr lang="en-ZA"/>
        </a:p>
      </dgm:t>
    </dgm:pt>
    <dgm:pt modelId="{AEFED32C-1783-43B8-9F3C-C6ECB225C0A7}" type="sibTrans" cxnId="{1A6587E1-308D-4149-AC97-18D384F1745C}">
      <dgm:prSet/>
      <dgm:spPr>
        <a:solidFill>
          <a:srgbClr val="FFE292"/>
        </a:solidFill>
      </dgm:spPr>
      <dgm:t>
        <a:bodyPr/>
        <a:lstStyle/>
        <a:p>
          <a:endParaRPr lang="en-ZA"/>
        </a:p>
      </dgm:t>
    </dgm:pt>
    <dgm:pt modelId="{043B6D0A-5A7B-47E2-8605-7902B81A1FD1}">
      <dgm:prSet phldrT="[Text]"/>
      <dgm:spPr>
        <a:solidFill>
          <a:srgbClr val="8BBDBE"/>
        </a:solidFill>
      </dgm:spPr>
      <dgm:t>
        <a:bodyPr/>
        <a:lstStyle/>
        <a:p>
          <a:r>
            <a:rPr lang="en-ZA" dirty="0" smtClean="0"/>
            <a:t>Achieve</a:t>
          </a:r>
          <a:endParaRPr lang="en-ZA" dirty="0"/>
        </a:p>
      </dgm:t>
    </dgm:pt>
    <dgm:pt modelId="{72BB097E-F309-4A02-98AD-719ABE7933EB}" type="parTrans" cxnId="{BBE5ECB3-9640-497C-9E5D-3B81C4691535}">
      <dgm:prSet/>
      <dgm:spPr/>
      <dgm:t>
        <a:bodyPr/>
        <a:lstStyle/>
        <a:p>
          <a:endParaRPr lang="en-ZA"/>
        </a:p>
      </dgm:t>
    </dgm:pt>
    <dgm:pt modelId="{C1E60CD3-73D6-4D67-9CFA-BEE4A895DCD8}" type="sibTrans" cxnId="{BBE5ECB3-9640-497C-9E5D-3B81C4691535}">
      <dgm:prSet/>
      <dgm:spPr/>
      <dgm:t>
        <a:bodyPr/>
        <a:lstStyle/>
        <a:p>
          <a:endParaRPr lang="en-ZA"/>
        </a:p>
      </dgm:t>
    </dgm:pt>
    <dgm:pt modelId="{15D9DBBC-537F-45CC-8C29-50AE4247A909}" type="pres">
      <dgm:prSet presAssocID="{5E03C997-C535-4C8C-97D1-8F4476E1CF4B}" presName="Name0" presStyleCnt="0">
        <dgm:presLayoutVars>
          <dgm:dir/>
          <dgm:resizeHandles val="exact"/>
        </dgm:presLayoutVars>
      </dgm:prSet>
      <dgm:spPr/>
    </dgm:pt>
    <dgm:pt modelId="{0096E719-47DD-477D-B93B-8020BC6D1C93}" type="pres">
      <dgm:prSet presAssocID="{844C1236-DBD8-4C9D-A4C4-9060EF454587}" presName="node" presStyleLbl="node1" presStyleIdx="0" presStyleCnt="3">
        <dgm:presLayoutVars>
          <dgm:bulletEnabled val="1"/>
        </dgm:presLayoutVars>
      </dgm:prSet>
      <dgm:spPr/>
      <dgm:t>
        <a:bodyPr/>
        <a:lstStyle/>
        <a:p>
          <a:endParaRPr lang="en-ZA"/>
        </a:p>
      </dgm:t>
    </dgm:pt>
    <dgm:pt modelId="{7EDF4658-487E-45E2-9B22-16F73AEFBF61}" type="pres">
      <dgm:prSet presAssocID="{B1BF472A-A22C-45B5-BEA7-94BA66509E5A}" presName="sibTrans" presStyleLbl="sibTrans2D1" presStyleIdx="0" presStyleCnt="2"/>
      <dgm:spPr/>
      <dgm:t>
        <a:bodyPr/>
        <a:lstStyle/>
        <a:p>
          <a:endParaRPr lang="en-ZA"/>
        </a:p>
      </dgm:t>
    </dgm:pt>
    <dgm:pt modelId="{96599B07-78B8-4521-9E9A-B87FCF4A3451}" type="pres">
      <dgm:prSet presAssocID="{B1BF472A-A22C-45B5-BEA7-94BA66509E5A}" presName="connectorText" presStyleLbl="sibTrans2D1" presStyleIdx="0" presStyleCnt="2"/>
      <dgm:spPr/>
      <dgm:t>
        <a:bodyPr/>
        <a:lstStyle/>
        <a:p>
          <a:endParaRPr lang="en-ZA"/>
        </a:p>
      </dgm:t>
    </dgm:pt>
    <dgm:pt modelId="{3142A274-A8E9-4B9A-A130-B684E9BA3113}" type="pres">
      <dgm:prSet presAssocID="{5B90CB92-59B6-4C2D-9BFE-F6C1208E7191}" presName="node" presStyleLbl="node1" presStyleIdx="1" presStyleCnt="3">
        <dgm:presLayoutVars>
          <dgm:bulletEnabled val="1"/>
        </dgm:presLayoutVars>
      </dgm:prSet>
      <dgm:spPr/>
      <dgm:t>
        <a:bodyPr/>
        <a:lstStyle/>
        <a:p>
          <a:endParaRPr lang="en-ZA"/>
        </a:p>
      </dgm:t>
    </dgm:pt>
    <dgm:pt modelId="{F813DD14-3FB4-4773-8D5F-1ECE9CE3BEAB}" type="pres">
      <dgm:prSet presAssocID="{AEFED32C-1783-43B8-9F3C-C6ECB225C0A7}" presName="sibTrans" presStyleLbl="sibTrans2D1" presStyleIdx="1" presStyleCnt="2"/>
      <dgm:spPr/>
      <dgm:t>
        <a:bodyPr/>
        <a:lstStyle/>
        <a:p>
          <a:endParaRPr lang="en-ZA"/>
        </a:p>
      </dgm:t>
    </dgm:pt>
    <dgm:pt modelId="{54A5B442-4206-4C39-BA23-0CA15D199162}" type="pres">
      <dgm:prSet presAssocID="{AEFED32C-1783-43B8-9F3C-C6ECB225C0A7}" presName="connectorText" presStyleLbl="sibTrans2D1" presStyleIdx="1" presStyleCnt="2"/>
      <dgm:spPr/>
      <dgm:t>
        <a:bodyPr/>
        <a:lstStyle/>
        <a:p>
          <a:endParaRPr lang="en-ZA"/>
        </a:p>
      </dgm:t>
    </dgm:pt>
    <dgm:pt modelId="{38D35274-6076-43E5-924F-2125EF4228CF}" type="pres">
      <dgm:prSet presAssocID="{043B6D0A-5A7B-47E2-8605-7902B81A1FD1}" presName="node" presStyleLbl="node1" presStyleIdx="2" presStyleCnt="3">
        <dgm:presLayoutVars>
          <dgm:bulletEnabled val="1"/>
        </dgm:presLayoutVars>
      </dgm:prSet>
      <dgm:spPr/>
      <dgm:t>
        <a:bodyPr/>
        <a:lstStyle/>
        <a:p>
          <a:endParaRPr lang="en-ZA"/>
        </a:p>
      </dgm:t>
    </dgm:pt>
  </dgm:ptLst>
  <dgm:cxnLst>
    <dgm:cxn modelId="{01B3C65C-08AF-4535-8156-DA40366EBD08}" type="presOf" srcId="{043B6D0A-5A7B-47E2-8605-7902B81A1FD1}" destId="{38D35274-6076-43E5-924F-2125EF4228CF}" srcOrd="0" destOrd="0" presId="urn:microsoft.com/office/officeart/2005/8/layout/process1"/>
    <dgm:cxn modelId="{6EF98014-226A-4453-BA19-D83E2DDC1755}" type="presOf" srcId="{AEFED32C-1783-43B8-9F3C-C6ECB225C0A7}" destId="{F813DD14-3FB4-4773-8D5F-1ECE9CE3BEAB}" srcOrd="0" destOrd="0" presId="urn:microsoft.com/office/officeart/2005/8/layout/process1"/>
    <dgm:cxn modelId="{9344791E-80D5-40DE-BE01-1744E22838F7}" type="presOf" srcId="{B1BF472A-A22C-45B5-BEA7-94BA66509E5A}" destId="{7EDF4658-487E-45E2-9B22-16F73AEFBF61}" srcOrd="0" destOrd="0" presId="urn:microsoft.com/office/officeart/2005/8/layout/process1"/>
    <dgm:cxn modelId="{7B9E2119-ED64-46FE-983C-314FA688A0C9}" type="presOf" srcId="{AEFED32C-1783-43B8-9F3C-C6ECB225C0A7}" destId="{54A5B442-4206-4C39-BA23-0CA15D199162}" srcOrd="1" destOrd="0" presId="urn:microsoft.com/office/officeart/2005/8/layout/process1"/>
    <dgm:cxn modelId="{1A6587E1-308D-4149-AC97-18D384F1745C}" srcId="{5E03C997-C535-4C8C-97D1-8F4476E1CF4B}" destId="{5B90CB92-59B6-4C2D-9BFE-F6C1208E7191}" srcOrd="1" destOrd="0" parTransId="{2F54C5CE-D534-41BE-90F8-997D8E496A55}" sibTransId="{AEFED32C-1783-43B8-9F3C-C6ECB225C0A7}"/>
    <dgm:cxn modelId="{520E7AE6-1FB2-4C79-83D9-5890C8FE9162}" type="presOf" srcId="{844C1236-DBD8-4C9D-A4C4-9060EF454587}" destId="{0096E719-47DD-477D-B93B-8020BC6D1C93}" srcOrd="0" destOrd="0" presId="urn:microsoft.com/office/officeart/2005/8/layout/process1"/>
    <dgm:cxn modelId="{592020ED-3332-4C93-8857-E7065BBF6FBF}" type="presOf" srcId="{5B90CB92-59B6-4C2D-9BFE-F6C1208E7191}" destId="{3142A274-A8E9-4B9A-A130-B684E9BA3113}" srcOrd="0" destOrd="0" presId="urn:microsoft.com/office/officeart/2005/8/layout/process1"/>
    <dgm:cxn modelId="{EFA9ABC1-846F-4315-A17A-F5E78E5AC585}" srcId="{5E03C997-C535-4C8C-97D1-8F4476E1CF4B}" destId="{844C1236-DBD8-4C9D-A4C4-9060EF454587}" srcOrd="0" destOrd="0" parTransId="{97E5CF31-6836-4009-ABF7-93BC9231CA01}" sibTransId="{B1BF472A-A22C-45B5-BEA7-94BA66509E5A}"/>
    <dgm:cxn modelId="{DBB9D63D-D516-4D39-85A3-B6578A75B8FD}" type="presOf" srcId="{B1BF472A-A22C-45B5-BEA7-94BA66509E5A}" destId="{96599B07-78B8-4521-9E9A-B87FCF4A3451}" srcOrd="1" destOrd="0" presId="urn:microsoft.com/office/officeart/2005/8/layout/process1"/>
    <dgm:cxn modelId="{B844C9C9-4BBE-4F10-8A8F-18DED0D55920}" type="presOf" srcId="{5E03C997-C535-4C8C-97D1-8F4476E1CF4B}" destId="{15D9DBBC-537F-45CC-8C29-50AE4247A909}" srcOrd="0" destOrd="0" presId="urn:microsoft.com/office/officeart/2005/8/layout/process1"/>
    <dgm:cxn modelId="{BBE5ECB3-9640-497C-9E5D-3B81C4691535}" srcId="{5E03C997-C535-4C8C-97D1-8F4476E1CF4B}" destId="{043B6D0A-5A7B-47E2-8605-7902B81A1FD1}" srcOrd="2" destOrd="0" parTransId="{72BB097E-F309-4A02-98AD-719ABE7933EB}" sibTransId="{C1E60CD3-73D6-4D67-9CFA-BEE4A895DCD8}"/>
    <dgm:cxn modelId="{AB1BC79E-272C-48C2-B4DB-7EB37F08478D}" type="presParOf" srcId="{15D9DBBC-537F-45CC-8C29-50AE4247A909}" destId="{0096E719-47DD-477D-B93B-8020BC6D1C93}" srcOrd="0" destOrd="0" presId="urn:microsoft.com/office/officeart/2005/8/layout/process1"/>
    <dgm:cxn modelId="{9C1E8415-C6A3-4093-8BFC-D13EFCD1B152}" type="presParOf" srcId="{15D9DBBC-537F-45CC-8C29-50AE4247A909}" destId="{7EDF4658-487E-45E2-9B22-16F73AEFBF61}" srcOrd="1" destOrd="0" presId="urn:microsoft.com/office/officeart/2005/8/layout/process1"/>
    <dgm:cxn modelId="{C9E08AAF-76B9-4265-A7E6-031A4813C613}" type="presParOf" srcId="{7EDF4658-487E-45E2-9B22-16F73AEFBF61}" destId="{96599B07-78B8-4521-9E9A-B87FCF4A3451}" srcOrd="0" destOrd="0" presId="urn:microsoft.com/office/officeart/2005/8/layout/process1"/>
    <dgm:cxn modelId="{DD3EE825-B5C9-4186-B28F-4A88F83D9F3D}" type="presParOf" srcId="{15D9DBBC-537F-45CC-8C29-50AE4247A909}" destId="{3142A274-A8E9-4B9A-A130-B684E9BA3113}" srcOrd="2" destOrd="0" presId="urn:microsoft.com/office/officeart/2005/8/layout/process1"/>
    <dgm:cxn modelId="{701CBFE1-731D-4E79-AFAB-DA2A960ADF30}" type="presParOf" srcId="{15D9DBBC-537F-45CC-8C29-50AE4247A909}" destId="{F813DD14-3FB4-4773-8D5F-1ECE9CE3BEAB}" srcOrd="3" destOrd="0" presId="urn:microsoft.com/office/officeart/2005/8/layout/process1"/>
    <dgm:cxn modelId="{1BCA184C-34DD-4301-B903-387C881D3B9F}" type="presParOf" srcId="{F813DD14-3FB4-4773-8D5F-1ECE9CE3BEAB}" destId="{54A5B442-4206-4C39-BA23-0CA15D199162}" srcOrd="0" destOrd="0" presId="urn:microsoft.com/office/officeart/2005/8/layout/process1"/>
    <dgm:cxn modelId="{C81690FF-7141-4586-940A-F33A66BF34BF}" type="presParOf" srcId="{15D9DBBC-537F-45CC-8C29-50AE4247A909}" destId="{38D35274-6076-43E5-924F-2125EF4228C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1870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68003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422318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088666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9FF365-2A4F-4B2E-962B-417BDF947FFC}" type="datetimeFigureOut">
              <a:rPr lang="en-ZA" smtClean="0"/>
              <a:t>2019-10-10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32164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66338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BE9FF365-2A4F-4B2E-962B-417BDF947FFC}" type="datetimeFigureOut">
              <a:rPr lang="en-ZA" smtClean="0"/>
              <a:t>2019-10-10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830972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BE9FF365-2A4F-4B2E-962B-417BDF947FFC}" type="datetimeFigureOut">
              <a:rPr lang="en-ZA" smtClean="0"/>
              <a:t>2019-10-10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0687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9FF365-2A4F-4B2E-962B-417BDF947FFC}" type="datetimeFigureOut">
              <a:rPr lang="en-ZA" smtClean="0"/>
              <a:t>2019-10-10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3551646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297993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9FF365-2A4F-4B2E-962B-417BDF947FFC}" type="datetimeFigureOut">
              <a:rPr lang="en-ZA" smtClean="0"/>
              <a:t>2019-10-10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E00CA08B-995D-4C6F-8962-74F68798E0B9}" type="slidenum">
              <a:rPr lang="en-ZA" smtClean="0"/>
              <a:t>‹#›</a:t>
            </a:fld>
            <a:endParaRPr lang="en-ZA"/>
          </a:p>
        </p:txBody>
      </p:sp>
    </p:spTree>
    <p:extLst>
      <p:ext uri="{BB962C8B-B14F-4D97-AF65-F5344CB8AC3E}">
        <p14:creationId xmlns:p14="http://schemas.microsoft.com/office/powerpoint/2010/main" val="196074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9FF365-2A4F-4B2E-962B-417BDF947FFC}" type="datetimeFigureOut">
              <a:rPr lang="en-ZA" smtClean="0"/>
              <a:t>2019-10-10</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0CA08B-995D-4C6F-8962-74F68798E0B9}" type="slidenum">
              <a:rPr lang="en-ZA" smtClean="0"/>
              <a:t>‹#›</a:t>
            </a:fld>
            <a:endParaRPr lang="en-ZA"/>
          </a:p>
        </p:txBody>
      </p:sp>
    </p:spTree>
    <p:extLst>
      <p:ext uri="{BB962C8B-B14F-4D97-AF65-F5344CB8AC3E}">
        <p14:creationId xmlns:p14="http://schemas.microsoft.com/office/powerpoint/2010/main" val="415891242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801" y="2062158"/>
            <a:ext cx="5260848" cy="4239768"/>
          </a:xfrm>
          <a:prstGeom prst="rect">
            <a:avLst/>
          </a:prstGeom>
        </p:spPr>
      </p:pic>
      <p:sp>
        <p:nvSpPr>
          <p:cNvPr id="2" name="Title 1"/>
          <p:cNvSpPr>
            <a:spLocks noGrp="1"/>
          </p:cNvSpPr>
          <p:nvPr>
            <p:ph type="ctrTitle"/>
          </p:nvPr>
        </p:nvSpPr>
        <p:spPr>
          <a:xfrm>
            <a:off x="1524000" y="868358"/>
            <a:ext cx="9144000" cy="2387600"/>
          </a:xfrm>
        </p:spPr>
        <p:txBody>
          <a:bodyPr/>
          <a:lstStyle/>
          <a:p>
            <a:r>
              <a:rPr lang="en-ZA" sz="4800" dirty="0" smtClean="0"/>
              <a:t>Online Teaching and Learning </a:t>
            </a:r>
            <a:r>
              <a:rPr lang="en-ZA" sz="5400" dirty="0" smtClean="0"/>
              <a:t/>
            </a:r>
            <a:br>
              <a:rPr lang="en-ZA" sz="5400" dirty="0" smtClean="0"/>
            </a:br>
            <a:r>
              <a:rPr lang="en-ZA" dirty="0" smtClean="0"/>
              <a:t>PEDAGOGY</a:t>
            </a:r>
            <a:endParaRPr lang="en-ZA" dirty="0"/>
          </a:p>
        </p:txBody>
      </p:sp>
      <p:sp>
        <p:nvSpPr>
          <p:cNvPr id="3" name="Subtitle 2"/>
          <p:cNvSpPr>
            <a:spLocks noGrp="1"/>
          </p:cNvSpPr>
          <p:nvPr>
            <p:ph type="subTitle" idx="1"/>
          </p:nvPr>
        </p:nvSpPr>
        <p:spPr>
          <a:xfrm>
            <a:off x="4230198" y="3348033"/>
            <a:ext cx="5664199" cy="1655762"/>
          </a:xfrm>
        </p:spPr>
        <p:txBody>
          <a:bodyPr>
            <a:normAutofit/>
          </a:bodyPr>
          <a:lstStyle/>
          <a:p>
            <a:r>
              <a:rPr lang="en-ZA" dirty="0" smtClean="0"/>
              <a:t>An overview of Study </a:t>
            </a:r>
            <a:r>
              <a:rPr lang="en-ZA" dirty="0"/>
              <a:t>U</a:t>
            </a:r>
            <a:r>
              <a:rPr lang="en-ZA" dirty="0" smtClean="0"/>
              <a:t>nit 3:</a:t>
            </a:r>
          </a:p>
          <a:p>
            <a:r>
              <a:rPr lang="en-ZA" dirty="0" smtClean="0"/>
              <a:t>Integration of online learning materials and assessment activities to achieve intended learning outcomes</a:t>
            </a:r>
            <a:endParaRPr lang="en-ZA" dirty="0"/>
          </a:p>
          <a:p>
            <a:endParaRPr lang="en-ZA" dirty="0"/>
          </a:p>
        </p:txBody>
      </p:sp>
    </p:spTree>
    <p:extLst>
      <p:ext uri="{BB962C8B-B14F-4D97-AF65-F5344CB8AC3E}">
        <p14:creationId xmlns:p14="http://schemas.microsoft.com/office/powerpoint/2010/main" val="13064423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5" name="TextBox 4"/>
          <p:cNvSpPr txBox="1"/>
          <p:nvPr/>
        </p:nvSpPr>
        <p:spPr>
          <a:xfrm>
            <a:off x="9528426" y="1786438"/>
            <a:ext cx="2255359" cy="1569660"/>
          </a:xfrm>
          <a:prstGeom prst="rect">
            <a:avLst/>
          </a:prstGeom>
          <a:noFill/>
        </p:spPr>
        <p:txBody>
          <a:bodyPr wrap="square" rtlCol="0">
            <a:spAutoFit/>
          </a:bodyPr>
          <a:lstStyle/>
          <a:p>
            <a:pPr algn="r"/>
            <a:r>
              <a:rPr lang="en-ZA" sz="1600" dirty="0" smtClean="0">
                <a:solidFill>
                  <a:srgbClr val="457392"/>
                </a:solidFill>
              </a:rPr>
              <a:t>“Learners need </a:t>
            </a:r>
            <a:br>
              <a:rPr lang="en-ZA" sz="1600" dirty="0" smtClean="0">
                <a:solidFill>
                  <a:srgbClr val="457392"/>
                </a:solidFill>
              </a:rPr>
            </a:br>
            <a:r>
              <a:rPr lang="en-ZA" sz="1600" dirty="0" smtClean="0">
                <a:solidFill>
                  <a:srgbClr val="457392"/>
                </a:solidFill>
              </a:rPr>
              <a:t>endless feedback </a:t>
            </a:r>
            <a:br>
              <a:rPr lang="en-ZA" sz="1600" dirty="0" smtClean="0">
                <a:solidFill>
                  <a:srgbClr val="457392"/>
                </a:solidFill>
              </a:rPr>
            </a:br>
            <a:r>
              <a:rPr lang="en-ZA" sz="1600" dirty="0" smtClean="0">
                <a:solidFill>
                  <a:srgbClr val="457392"/>
                </a:solidFill>
              </a:rPr>
              <a:t>more than they need endless teaching”.</a:t>
            </a:r>
          </a:p>
          <a:p>
            <a:pPr algn="r"/>
            <a:r>
              <a:rPr lang="en-ZA" sz="1600" dirty="0" smtClean="0">
                <a:solidFill>
                  <a:srgbClr val="457392"/>
                </a:solidFill>
              </a:rPr>
              <a:t>Who said that and </a:t>
            </a:r>
            <a:br>
              <a:rPr lang="en-ZA" sz="1600" dirty="0" smtClean="0">
                <a:solidFill>
                  <a:srgbClr val="457392"/>
                </a:solidFill>
              </a:rPr>
            </a:br>
            <a:r>
              <a:rPr lang="en-ZA" sz="1600" dirty="0" smtClean="0">
                <a:solidFill>
                  <a:srgbClr val="457392"/>
                </a:solidFill>
              </a:rPr>
              <a:t>do you agree?.</a:t>
            </a:r>
            <a:endParaRPr lang="en-ZA" sz="1600" dirty="0">
              <a:solidFill>
                <a:srgbClr val="457392"/>
              </a:solidFill>
            </a:endParaRPr>
          </a:p>
        </p:txBody>
      </p:sp>
      <p:sp>
        <p:nvSpPr>
          <p:cNvPr id="3" name="Content Placeholder 2"/>
          <p:cNvSpPr>
            <a:spLocks noGrp="1"/>
          </p:cNvSpPr>
          <p:nvPr>
            <p:ph idx="1"/>
          </p:nvPr>
        </p:nvSpPr>
        <p:spPr>
          <a:xfrm>
            <a:off x="838200" y="1825625"/>
            <a:ext cx="8958943" cy="4351338"/>
          </a:xfrm>
        </p:spPr>
        <p:txBody>
          <a:bodyPr>
            <a:noAutofit/>
          </a:bodyPr>
          <a:lstStyle/>
          <a:p>
            <a:r>
              <a:rPr lang="en-ZA" sz="2200" dirty="0" smtClean="0"/>
              <a:t>At this point in the study unit you should be ready to </a:t>
            </a:r>
            <a:r>
              <a:rPr lang="en-ZA" sz="2200" dirty="0"/>
              <a:t>explain how different teaching methods can be blended to achieve different types of intended learning </a:t>
            </a:r>
            <a:r>
              <a:rPr lang="en-ZA" sz="2200" dirty="0" smtClean="0"/>
              <a:t>outcomes.</a:t>
            </a:r>
          </a:p>
          <a:p>
            <a:r>
              <a:rPr lang="en-ZA" sz="2200" dirty="0" smtClean="0"/>
              <a:t>Keep in mind that a “teaching method” includes the principles and methods used to enable learning. The learning design principles you derived earlier, and revised throughout, should therefore inform your practice.</a:t>
            </a:r>
          </a:p>
          <a:p>
            <a:r>
              <a:rPr lang="en-ZA" sz="2200" dirty="0"/>
              <a:t>You will also be asked to show how you </a:t>
            </a:r>
            <a:r>
              <a:rPr lang="en-ZA" sz="2200" dirty="0" smtClean="0"/>
              <a:t>can </a:t>
            </a:r>
            <a:r>
              <a:rPr lang="en-ZA" sz="2200" dirty="0"/>
              <a:t>assess the achievement of </a:t>
            </a:r>
            <a:r>
              <a:rPr lang="en-ZA" sz="2200" dirty="0" smtClean="0"/>
              <a:t>a learning outcome and </a:t>
            </a:r>
            <a:r>
              <a:rPr lang="en-ZA" sz="2200" dirty="0"/>
              <a:t>how effective feedback can support learner success.</a:t>
            </a:r>
          </a:p>
        </p:txBody>
      </p:sp>
      <p:sp>
        <p:nvSpPr>
          <p:cNvPr id="2" name="Title 1"/>
          <p:cNvSpPr>
            <a:spLocks noGrp="1"/>
          </p:cNvSpPr>
          <p:nvPr>
            <p:ph type="title"/>
          </p:nvPr>
        </p:nvSpPr>
        <p:spPr/>
        <p:txBody>
          <a:bodyPr>
            <a:normAutofit/>
          </a:bodyPr>
          <a:lstStyle/>
          <a:p>
            <a:r>
              <a:rPr lang="en-ZA" sz="3600" dirty="0" smtClean="0"/>
              <a:t>Appropriate methodologies for your practice</a:t>
            </a:r>
            <a:endParaRPr lang="en-ZA" sz="3600" dirty="0"/>
          </a:p>
        </p:txBody>
      </p:sp>
      <p:grpSp>
        <p:nvGrpSpPr>
          <p:cNvPr id="6" name="Group 5"/>
          <p:cNvGrpSpPr/>
          <p:nvPr/>
        </p:nvGrpSpPr>
        <p:grpSpPr>
          <a:xfrm>
            <a:off x="10343605" y="3416079"/>
            <a:ext cx="568392" cy="130628"/>
            <a:chOff x="10408920" y="3140313"/>
            <a:chExt cx="568392" cy="130628"/>
          </a:xfrm>
          <a:solidFill>
            <a:srgbClr val="CDDA77"/>
          </a:solidFill>
        </p:grpSpPr>
        <p:sp>
          <p:nvSpPr>
            <p:cNvPr id="7" name="Oval 6"/>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Oval 8"/>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26843047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Demonstrate your learning</a:t>
            </a:r>
            <a:endParaRPr lang="en-ZA" dirty="0"/>
          </a:p>
        </p:txBody>
      </p:sp>
      <p:sp>
        <p:nvSpPr>
          <p:cNvPr id="3" name="Content Placeholder 2"/>
          <p:cNvSpPr>
            <a:spLocks noGrp="1"/>
          </p:cNvSpPr>
          <p:nvPr>
            <p:ph idx="1"/>
          </p:nvPr>
        </p:nvSpPr>
        <p:spPr>
          <a:xfrm>
            <a:off x="838200" y="1825625"/>
            <a:ext cx="8972006" cy="4351338"/>
          </a:xfrm>
        </p:spPr>
        <p:txBody>
          <a:bodyPr>
            <a:noAutofit/>
          </a:bodyPr>
          <a:lstStyle/>
          <a:p>
            <a:r>
              <a:rPr lang="en-ZA" sz="2200" dirty="0" smtClean="0"/>
              <a:t>This study unit concludes with a demonstration of how you can use the new knowledge, skills and values you acquired.</a:t>
            </a:r>
          </a:p>
          <a:p>
            <a:r>
              <a:rPr lang="en-ZA" sz="2200" dirty="0" smtClean="0"/>
              <a:t>You will be required to select one learning outcome from your field and explain the implementation of your online teaching </a:t>
            </a:r>
            <a:r>
              <a:rPr lang="en-ZA" sz="2200" dirty="0"/>
              <a:t>pedagogy to teach and assess in an aligned system of </a:t>
            </a:r>
            <a:r>
              <a:rPr lang="en-ZA" sz="2200" i="1" dirty="0"/>
              <a:t>online</a:t>
            </a:r>
            <a:r>
              <a:rPr lang="en-ZA" sz="2200" dirty="0"/>
              <a:t> </a:t>
            </a:r>
            <a:r>
              <a:rPr lang="en-ZA" sz="2200" dirty="0" smtClean="0"/>
              <a:t>learning.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14" name="TextBox 13"/>
          <p:cNvSpPr txBox="1"/>
          <p:nvPr/>
        </p:nvSpPr>
        <p:spPr>
          <a:xfrm>
            <a:off x="9528426" y="1786438"/>
            <a:ext cx="2255359" cy="1077218"/>
          </a:xfrm>
          <a:prstGeom prst="rect">
            <a:avLst/>
          </a:prstGeom>
          <a:noFill/>
        </p:spPr>
        <p:txBody>
          <a:bodyPr wrap="square" rtlCol="0">
            <a:spAutoFit/>
          </a:bodyPr>
          <a:lstStyle/>
          <a:p>
            <a:pPr algn="r"/>
            <a:r>
              <a:rPr lang="en-ZA" sz="1600" dirty="0" smtClean="0">
                <a:solidFill>
                  <a:srgbClr val="457392"/>
                </a:solidFill>
              </a:rPr>
              <a:t>What matters</a:t>
            </a:r>
            <a:br>
              <a:rPr lang="en-ZA" sz="1600" dirty="0" smtClean="0">
                <a:solidFill>
                  <a:srgbClr val="457392"/>
                </a:solidFill>
              </a:rPr>
            </a:br>
            <a:r>
              <a:rPr lang="en-ZA" sz="1600" dirty="0" smtClean="0">
                <a:solidFill>
                  <a:srgbClr val="457392"/>
                </a:solidFill>
              </a:rPr>
              <a:t>is not just what you know, but how </a:t>
            </a:r>
            <a:r>
              <a:rPr lang="en-ZA" sz="1600" smtClean="0">
                <a:solidFill>
                  <a:srgbClr val="457392"/>
                </a:solidFill>
              </a:rPr>
              <a:t>you </a:t>
            </a:r>
            <a:br>
              <a:rPr lang="en-ZA" sz="1600" smtClean="0">
                <a:solidFill>
                  <a:srgbClr val="457392"/>
                </a:solidFill>
              </a:rPr>
            </a:br>
            <a:r>
              <a:rPr lang="en-ZA" sz="1600" smtClean="0">
                <a:solidFill>
                  <a:srgbClr val="457392"/>
                </a:solidFill>
              </a:rPr>
              <a:t>use </a:t>
            </a:r>
            <a:r>
              <a:rPr lang="en-ZA" sz="1600" dirty="0" smtClean="0">
                <a:solidFill>
                  <a:srgbClr val="457392"/>
                </a:solidFill>
              </a:rPr>
              <a:t>it.</a:t>
            </a:r>
            <a:endParaRPr lang="en-ZA" sz="1600" dirty="0">
              <a:solidFill>
                <a:srgbClr val="457392"/>
              </a:solidFill>
            </a:endParaRPr>
          </a:p>
        </p:txBody>
      </p:sp>
      <p:grpSp>
        <p:nvGrpSpPr>
          <p:cNvPr id="15" name="Group 14"/>
          <p:cNvGrpSpPr/>
          <p:nvPr/>
        </p:nvGrpSpPr>
        <p:grpSpPr>
          <a:xfrm>
            <a:off x="10343605" y="2893568"/>
            <a:ext cx="568392" cy="130628"/>
            <a:chOff x="10408920" y="3140313"/>
            <a:chExt cx="568392" cy="130628"/>
          </a:xfrm>
          <a:solidFill>
            <a:srgbClr val="CDDA77"/>
          </a:solidFill>
        </p:grpSpPr>
        <p:sp>
          <p:nvSpPr>
            <p:cNvPr id="16" name="Oval 15"/>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Oval 16"/>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Oval 17"/>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graphicFrame>
        <p:nvGraphicFramePr>
          <p:cNvPr id="4" name="Table 3"/>
          <p:cNvGraphicFramePr>
            <a:graphicFrameLocks noGrp="1"/>
          </p:cNvGraphicFramePr>
          <p:nvPr>
            <p:extLst>
              <p:ext uri="{D42A27DB-BD31-4B8C-83A1-F6EECF244321}">
                <p14:modId xmlns:p14="http://schemas.microsoft.com/office/powerpoint/2010/main" val="2134774955"/>
              </p:ext>
            </p:extLst>
          </p:nvPr>
        </p:nvGraphicFramePr>
        <p:xfrm>
          <a:off x="885825" y="3693539"/>
          <a:ext cx="10477500" cy="2301240"/>
        </p:xfrm>
        <a:graphic>
          <a:graphicData uri="http://schemas.openxmlformats.org/drawingml/2006/table">
            <a:tbl>
              <a:tblPr firstRow="1" bandRow="1">
                <a:tableStyleId>{5C22544A-7EE6-4342-B048-85BDC9FD1C3A}</a:tableStyleId>
              </a:tblPr>
              <a:tblGrid>
                <a:gridCol w="2095500"/>
                <a:gridCol w="2095500"/>
                <a:gridCol w="2095500"/>
                <a:gridCol w="2095500"/>
                <a:gridCol w="2095500"/>
              </a:tblGrid>
              <a:tr h="370840">
                <a:tc>
                  <a:txBody>
                    <a:bodyPr/>
                    <a:lstStyle/>
                    <a:p>
                      <a:r>
                        <a:rPr lang="en-ZA" dirty="0" smtClean="0"/>
                        <a:t>Select one </a:t>
                      </a:r>
                      <a:r>
                        <a:rPr lang="en-ZA" baseline="0" dirty="0" smtClean="0"/>
                        <a:t>e</a:t>
                      </a:r>
                      <a:r>
                        <a:rPr lang="en-ZA" dirty="0" smtClean="0"/>
                        <a:t>xample of a learning outcome from your field</a:t>
                      </a:r>
                      <a:endParaRPr lang="en-ZA" baseline="30000" dirty="0"/>
                    </a:p>
                  </a:txBody>
                  <a:tcPr>
                    <a:solidFill>
                      <a:srgbClr val="8BBDBE"/>
                    </a:solidFill>
                  </a:tcPr>
                </a:tc>
                <a:tc>
                  <a:txBody>
                    <a:bodyPr/>
                    <a:lstStyle/>
                    <a:p>
                      <a:r>
                        <a:rPr lang="en-ZA" dirty="0" smtClean="0"/>
                        <a:t>Explain</a:t>
                      </a:r>
                      <a:r>
                        <a:rPr lang="en-ZA" baseline="0" dirty="0" smtClean="0"/>
                        <a:t> which of your selected learning design principles apply</a:t>
                      </a:r>
                      <a:endParaRPr lang="en-ZA" baseline="30000" dirty="0"/>
                    </a:p>
                  </a:txBody>
                  <a:tcPr>
                    <a:solidFill>
                      <a:srgbClr val="8BBDBE"/>
                    </a:solidFill>
                  </a:tcPr>
                </a:tc>
                <a:tc>
                  <a:txBody>
                    <a:bodyPr/>
                    <a:lstStyle/>
                    <a:p>
                      <a:r>
                        <a:rPr lang="en-ZA" baseline="0" dirty="0" smtClean="0"/>
                        <a:t>Select a method to facilitate learning and motivate your choice</a:t>
                      </a:r>
                      <a:endParaRPr lang="en-ZA" baseline="30000" dirty="0"/>
                    </a:p>
                  </a:txBody>
                  <a:tcPr>
                    <a:solidFill>
                      <a:srgbClr val="8BBDBE"/>
                    </a:solidFill>
                  </a:tcPr>
                </a:tc>
                <a:tc>
                  <a:txBody>
                    <a:bodyPr/>
                    <a:lstStyle/>
                    <a:p>
                      <a:r>
                        <a:rPr lang="en-ZA" dirty="0" smtClean="0"/>
                        <a:t>Explain</a:t>
                      </a:r>
                      <a:r>
                        <a:rPr lang="en-ZA" baseline="0" dirty="0" smtClean="0"/>
                        <a:t> how you will assess the achievement of the learning outcome</a:t>
                      </a:r>
                      <a:endParaRPr lang="en-ZA" baseline="30000" dirty="0"/>
                    </a:p>
                  </a:txBody>
                  <a:tcPr>
                    <a:solidFill>
                      <a:srgbClr val="8BBDBE"/>
                    </a:solidFill>
                  </a:tcPr>
                </a:tc>
                <a:tc>
                  <a:txBody>
                    <a:bodyPr/>
                    <a:lstStyle/>
                    <a:p>
                      <a:r>
                        <a:rPr lang="en-ZA" dirty="0" smtClean="0"/>
                        <a:t>Explain</a:t>
                      </a:r>
                      <a:r>
                        <a:rPr lang="en-ZA" baseline="0" dirty="0" smtClean="0"/>
                        <a:t> how you will </a:t>
                      </a:r>
                      <a:r>
                        <a:rPr lang="en-ZA" dirty="0" smtClean="0"/>
                        <a:t>provide feedback to support learner success</a:t>
                      </a:r>
                      <a:endParaRPr lang="en-ZA" baseline="30000" dirty="0"/>
                    </a:p>
                  </a:txBody>
                  <a:tcPr>
                    <a:solidFill>
                      <a:srgbClr val="8BBDBE"/>
                    </a:solidFill>
                  </a:tcPr>
                </a:tc>
              </a:tr>
              <a:tr h="370840">
                <a:tc>
                  <a:txBody>
                    <a:bodyPr/>
                    <a:lstStyle/>
                    <a:p>
                      <a:r>
                        <a:rPr lang="en-ZA" dirty="0" smtClean="0"/>
                        <a:t>Cognitive,</a:t>
                      </a:r>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r>
              <a:tr h="370840">
                <a:tc>
                  <a:txBody>
                    <a:bodyPr/>
                    <a:lstStyle/>
                    <a:p>
                      <a:r>
                        <a:rPr lang="en-ZA" dirty="0" smtClean="0"/>
                        <a:t>Affective,</a:t>
                      </a:r>
                      <a:r>
                        <a:rPr lang="en-ZA" baseline="0" dirty="0" smtClean="0"/>
                        <a:t> or</a:t>
                      </a:r>
                      <a:endParaRPr lang="en-ZA" dirty="0"/>
                    </a:p>
                  </a:txBody>
                  <a:tcPr>
                    <a:solidFill>
                      <a:srgbClr val="FFE8A8">
                        <a:alpha val="50196"/>
                      </a:srgbClr>
                    </a:solidFill>
                  </a:tcPr>
                </a:tc>
                <a:tc>
                  <a:txBody>
                    <a:bodyPr/>
                    <a:lstStyle/>
                    <a:p>
                      <a:endParaRPr lang="en-ZA" dirty="0"/>
                    </a:p>
                  </a:txBody>
                  <a:tcPr>
                    <a:solidFill>
                      <a:srgbClr val="FFE8A8">
                        <a:alpha val="50196"/>
                      </a:srgbClr>
                    </a:solidFill>
                  </a:tcPr>
                </a:tc>
                <a:tc>
                  <a:txBody>
                    <a:bodyPr/>
                    <a:lstStyle/>
                    <a:p>
                      <a:endParaRPr lang="en-ZA" dirty="0"/>
                    </a:p>
                  </a:txBody>
                  <a:tcPr>
                    <a:solidFill>
                      <a:srgbClr val="FFE8A8">
                        <a:alpha val="50196"/>
                      </a:srgbClr>
                    </a:solidFill>
                  </a:tcPr>
                </a:tc>
                <a:tc>
                  <a:txBody>
                    <a:bodyPr/>
                    <a:lstStyle/>
                    <a:p>
                      <a:endParaRPr lang="en-ZA" dirty="0"/>
                    </a:p>
                  </a:txBody>
                  <a:tcPr>
                    <a:solidFill>
                      <a:srgbClr val="FFE8A8">
                        <a:alpha val="50196"/>
                      </a:srgbClr>
                    </a:solidFill>
                  </a:tcPr>
                </a:tc>
                <a:tc>
                  <a:txBody>
                    <a:bodyPr/>
                    <a:lstStyle/>
                    <a:p>
                      <a:endParaRPr lang="en-ZA" dirty="0"/>
                    </a:p>
                  </a:txBody>
                  <a:tcPr>
                    <a:solidFill>
                      <a:srgbClr val="FFE8A8">
                        <a:alpha val="50196"/>
                      </a:srgbClr>
                    </a:solidFill>
                  </a:tcPr>
                </a:tc>
              </a:tr>
              <a:tr h="370840">
                <a:tc>
                  <a:txBody>
                    <a:bodyPr/>
                    <a:lstStyle/>
                    <a:p>
                      <a:r>
                        <a:rPr lang="en-ZA" dirty="0" smtClean="0"/>
                        <a:t>Psychomotor</a:t>
                      </a:r>
                      <a:endParaRPr lang="en-ZA" dirty="0"/>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c>
                  <a:txBody>
                    <a:bodyPr/>
                    <a:lstStyle/>
                    <a:p>
                      <a:endParaRPr lang="en-ZA" dirty="0"/>
                    </a:p>
                  </a:txBody>
                  <a:tcPr>
                    <a:solidFill>
                      <a:srgbClr val="FFE8A8"/>
                    </a:solidFill>
                  </a:tcPr>
                </a:tc>
              </a:tr>
            </a:tbl>
          </a:graphicData>
        </a:graphic>
      </p:graphicFrame>
    </p:spTree>
    <p:extLst>
      <p:ext uri="{BB962C8B-B14F-4D97-AF65-F5344CB8AC3E}">
        <p14:creationId xmlns:p14="http://schemas.microsoft.com/office/powerpoint/2010/main" val="26712108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 18"/>
          <p:cNvGraphicFramePr/>
          <p:nvPr>
            <p:extLst>
              <p:ext uri="{D42A27DB-BD31-4B8C-83A1-F6EECF244321}">
                <p14:modId xmlns:p14="http://schemas.microsoft.com/office/powerpoint/2010/main" val="2938303632"/>
              </p:ext>
            </p:extLst>
          </p:nvPr>
        </p:nvGraphicFramePr>
        <p:xfrm>
          <a:off x="2020026" y="6815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Oval 14"/>
          <p:cNvSpPr/>
          <p:nvPr/>
        </p:nvSpPr>
        <p:spPr>
          <a:xfrm>
            <a:off x="5617030" y="1656141"/>
            <a:ext cx="862148" cy="862148"/>
          </a:xfrm>
          <a:prstGeom prst="ellipse">
            <a:avLst/>
          </a:prstGeom>
          <a:solidFill>
            <a:srgbClr val="CDDA7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Isosceles Triangle 17"/>
          <p:cNvSpPr/>
          <p:nvPr/>
        </p:nvSpPr>
        <p:spPr>
          <a:xfrm rot="5400000">
            <a:off x="5850739" y="1877534"/>
            <a:ext cx="394729" cy="419362"/>
          </a:xfrm>
          <a:prstGeom prst="triangle">
            <a:avLst/>
          </a:prstGeom>
          <a:solidFill>
            <a:srgbClr val="4573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2" name="TextBox 21"/>
          <p:cNvSpPr txBox="1"/>
          <p:nvPr/>
        </p:nvSpPr>
        <p:spPr>
          <a:xfrm>
            <a:off x="6531429" y="1932215"/>
            <a:ext cx="4298769" cy="338554"/>
          </a:xfrm>
          <a:prstGeom prst="rect">
            <a:avLst/>
          </a:prstGeom>
          <a:noFill/>
        </p:spPr>
        <p:txBody>
          <a:bodyPr wrap="square" rtlCol="0">
            <a:spAutoFit/>
          </a:bodyPr>
          <a:lstStyle/>
          <a:p>
            <a:r>
              <a:rPr lang="en-ZA" sz="1600" dirty="0" smtClean="0">
                <a:solidFill>
                  <a:srgbClr val="457392"/>
                </a:solidFill>
              </a:rPr>
              <a:t>Procced to the activities for this study unit</a:t>
            </a:r>
            <a:endParaRPr lang="en-ZA" sz="1600" dirty="0">
              <a:solidFill>
                <a:srgbClr val="457392"/>
              </a:solidFill>
            </a:endParaRPr>
          </a:p>
        </p:txBody>
      </p:sp>
    </p:spTree>
    <p:extLst>
      <p:ext uri="{BB962C8B-B14F-4D97-AF65-F5344CB8AC3E}">
        <p14:creationId xmlns:p14="http://schemas.microsoft.com/office/powerpoint/2010/main" val="1023749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528426" y="1786438"/>
            <a:ext cx="2255359" cy="1323439"/>
          </a:xfrm>
          <a:prstGeom prst="rect">
            <a:avLst/>
          </a:prstGeom>
          <a:noFill/>
        </p:spPr>
        <p:txBody>
          <a:bodyPr wrap="square" rtlCol="0">
            <a:spAutoFit/>
          </a:bodyPr>
          <a:lstStyle/>
          <a:p>
            <a:pPr algn="r"/>
            <a:r>
              <a:rPr lang="en-ZA" sz="1600" dirty="0">
                <a:solidFill>
                  <a:srgbClr val="457392"/>
                </a:solidFill>
              </a:rPr>
              <a:t>U</a:t>
            </a:r>
            <a:r>
              <a:rPr lang="en-ZA" sz="1600" dirty="0" smtClean="0">
                <a:solidFill>
                  <a:srgbClr val="457392"/>
                </a:solidFill>
              </a:rPr>
              <a:t>se the </a:t>
            </a:r>
            <a:br>
              <a:rPr lang="en-ZA" sz="1600" dirty="0" smtClean="0">
                <a:solidFill>
                  <a:srgbClr val="457392"/>
                </a:solidFill>
              </a:rPr>
            </a:br>
            <a:r>
              <a:rPr lang="en-ZA" sz="1600" dirty="0" smtClean="0">
                <a:solidFill>
                  <a:srgbClr val="457392"/>
                </a:solidFill>
              </a:rPr>
              <a:t>doing words in the learning outcome and assessment criteria to guide your learning.</a:t>
            </a:r>
            <a:endParaRPr lang="en-ZA" sz="1600" dirty="0">
              <a:solidFill>
                <a:srgbClr val="457392"/>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2" name="Title 1"/>
          <p:cNvSpPr>
            <a:spLocks noGrp="1"/>
          </p:cNvSpPr>
          <p:nvPr>
            <p:ph type="title"/>
          </p:nvPr>
        </p:nvSpPr>
        <p:spPr/>
        <p:txBody>
          <a:bodyPr/>
          <a:lstStyle/>
          <a:p>
            <a:r>
              <a:rPr lang="en-ZA" dirty="0" smtClean="0"/>
              <a:t>What you will learn</a:t>
            </a:r>
            <a:endParaRPr lang="en-ZA" dirty="0"/>
          </a:p>
        </p:txBody>
      </p:sp>
      <p:sp>
        <p:nvSpPr>
          <p:cNvPr id="3" name="Content Placeholder 2"/>
          <p:cNvSpPr>
            <a:spLocks noGrp="1"/>
          </p:cNvSpPr>
          <p:nvPr>
            <p:ph idx="1"/>
          </p:nvPr>
        </p:nvSpPr>
        <p:spPr>
          <a:xfrm>
            <a:off x="838200" y="1825625"/>
            <a:ext cx="8958943" cy="4351338"/>
          </a:xfrm>
        </p:spPr>
        <p:txBody>
          <a:bodyPr>
            <a:noAutofit/>
          </a:bodyPr>
          <a:lstStyle/>
          <a:p>
            <a:pPr marL="0" indent="0">
              <a:buNone/>
            </a:pPr>
            <a:r>
              <a:rPr lang="en-ZA" sz="2200" b="1" dirty="0" smtClean="0"/>
              <a:t>At the end of this learning experience you should be able to</a:t>
            </a:r>
          </a:p>
          <a:p>
            <a:pPr>
              <a:spcAft>
                <a:spcPts val="1000"/>
              </a:spcAft>
            </a:pPr>
            <a:r>
              <a:rPr lang="en-ZA" sz="2000" dirty="0"/>
              <a:t>i</a:t>
            </a:r>
            <a:r>
              <a:rPr lang="en-ZA" sz="2000" dirty="0" smtClean="0"/>
              <a:t>ntegrate online materials and assessment activities to achieve intended learning outcomes in a given teaching context.</a:t>
            </a:r>
            <a:endParaRPr lang="en-ZA" sz="2000" dirty="0"/>
          </a:p>
          <a:p>
            <a:pPr marL="0" indent="0">
              <a:buNone/>
            </a:pPr>
            <a:r>
              <a:rPr lang="en-ZA" sz="2200" b="1" dirty="0" smtClean="0"/>
              <a:t>You have achieved the learning outcome when you can</a:t>
            </a:r>
          </a:p>
          <a:p>
            <a:r>
              <a:rPr lang="en-ZA" sz="2000" dirty="0" smtClean="0"/>
              <a:t>determine </a:t>
            </a:r>
            <a:r>
              <a:rPr lang="en-ZA" sz="2000" dirty="0"/>
              <a:t>the </a:t>
            </a:r>
            <a:r>
              <a:rPr lang="en-ZA" sz="2000" dirty="0" smtClean="0"/>
              <a:t>scope and depth of </a:t>
            </a:r>
            <a:r>
              <a:rPr lang="en-ZA" sz="2000" dirty="0"/>
              <a:t>content learners should engage </a:t>
            </a:r>
            <a:r>
              <a:rPr lang="en-ZA" sz="2000" dirty="0" smtClean="0"/>
              <a:t>in; </a:t>
            </a:r>
            <a:endParaRPr lang="en-ZA" sz="2000" dirty="0"/>
          </a:p>
          <a:p>
            <a:r>
              <a:rPr lang="en-ZA" sz="2000" dirty="0" smtClean="0"/>
              <a:t>identify </a:t>
            </a:r>
            <a:r>
              <a:rPr lang="en-ZA" sz="2000" dirty="0"/>
              <a:t>effective methods to present online learning content;</a:t>
            </a:r>
          </a:p>
          <a:p>
            <a:r>
              <a:rPr lang="en-ZA" sz="2000" dirty="0"/>
              <a:t>i</a:t>
            </a:r>
            <a:r>
              <a:rPr lang="en-ZA" sz="2000" dirty="0" smtClean="0"/>
              <a:t>dentify </a:t>
            </a:r>
            <a:r>
              <a:rPr lang="en-ZA" sz="2000" dirty="0"/>
              <a:t>effective methods to assess the achievement of learning outcomes; and</a:t>
            </a:r>
          </a:p>
          <a:p>
            <a:r>
              <a:rPr lang="en-ZA" sz="2000" dirty="0"/>
              <a:t>i</a:t>
            </a:r>
            <a:r>
              <a:rPr lang="en-ZA" sz="2000" dirty="0" smtClean="0"/>
              <a:t>dentify </a:t>
            </a:r>
            <a:r>
              <a:rPr lang="en-ZA" sz="2000" dirty="0"/>
              <a:t>effective feedback methods to support online </a:t>
            </a:r>
            <a:r>
              <a:rPr lang="en-ZA" sz="2000" dirty="0" smtClean="0"/>
              <a:t>learning.</a:t>
            </a:r>
            <a:endParaRPr lang="en-ZA" sz="2000" dirty="0"/>
          </a:p>
          <a:p>
            <a:endParaRPr lang="en-ZA" dirty="0" smtClean="0"/>
          </a:p>
          <a:p>
            <a:pPr marL="0" indent="0">
              <a:buNone/>
            </a:pPr>
            <a:endParaRPr lang="en-ZA" dirty="0"/>
          </a:p>
        </p:txBody>
      </p:sp>
      <p:grpSp>
        <p:nvGrpSpPr>
          <p:cNvPr id="15" name="Group 14"/>
          <p:cNvGrpSpPr/>
          <p:nvPr/>
        </p:nvGrpSpPr>
        <p:grpSpPr>
          <a:xfrm>
            <a:off x="10343605" y="3166440"/>
            <a:ext cx="568392" cy="130628"/>
            <a:chOff x="10408920" y="3140313"/>
            <a:chExt cx="568392" cy="130628"/>
          </a:xfrm>
          <a:solidFill>
            <a:srgbClr val="CDDA77"/>
          </a:solidFill>
        </p:grpSpPr>
        <p:sp>
          <p:nvSpPr>
            <p:cNvPr id="12" name="Oval 11"/>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Oval 12"/>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Oval 13"/>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10" name="TextBox 9"/>
          <p:cNvSpPr txBox="1"/>
          <p:nvPr/>
        </p:nvSpPr>
        <p:spPr>
          <a:xfrm>
            <a:off x="1530012" y="5271030"/>
            <a:ext cx="9904688" cy="1015663"/>
          </a:xfrm>
          <a:prstGeom prst="rect">
            <a:avLst/>
          </a:prstGeom>
          <a:noFill/>
        </p:spPr>
        <p:txBody>
          <a:bodyPr wrap="square" rtlCol="0">
            <a:spAutoFit/>
          </a:bodyPr>
          <a:lstStyle/>
          <a:p>
            <a:r>
              <a:rPr lang="en-ZA" sz="2000" dirty="0" smtClean="0">
                <a:solidFill>
                  <a:srgbClr val="457392"/>
                </a:solidFill>
              </a:rPr>
              <a:t>In the </a:t>
            </a:r>
            <a:r>
              <a:rPr lang="en-ZA" sz="2000" i="1" dirty="0" smtClean="0">
                <a:solidFill>
                  <a:srgbClr val="457392"/>
                </a:solidFill>
              </a:rPr>
              <a:t>Technology</a:t>
            </a:r>
            <a:r>
              <a:rPr lang="en-ZA" sz="2000" dirty="0" smtClean="0">
                <a:solidFill>
                  <a:srgbClr val="457392"/>
                </a:solidFill>
              </a:rPr>
              <a:t> module you will learn how to select and use tools to implement online learning materials and assessment activities, while the </a:t>
            </a:r>
            <a:r>
              <a:rPr lang="en-ZA" sz="2000" i="1" dirty="0" smtClean="0">
                <a:solidFill>
                  <a:srgbClr val="457392"/>
                </a:solidFill>
              </a:rPr>
              <a:t>Assessment</a:t>
            </a:r>
            <a:r>
              <a:rPr lang="en-ZA" sz="2000" dirty="0" smtClean="0">
                <a:solidFill>
                  <a:srgbClr val="457392"/>
                </a:solidFill>
              </a:rPr>
              <a:t> module enables you to check the fairness, validity and reliability of online assessment activities.</a:t>
            </a: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2318135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your learning will be organised</a:t>
            </a:r>
            <a:endParaRPr lang="en-ZA" dirty="0"/>
          </a:p>
        </p:txBody>
      </p:sp>
      <p:cxnSp>
        <p:nvCxnSpPr>
          <p:cNvPr id="18" name="Straight Connector 17"/>
          <p:cNvCxnSpPr/>
          <p:nvPr/>
        </p:nvCxnSpPr>
        <p:spPr>
          <a:xfrm flipH="1">
            <a:off x="6251373" y="5507450"/>
            <a:ext cx="1767847" cy="0"/>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flipH="1">
            <a:off x="7480668" y="3537559"/>
            <a:ext cx="2688167" cy="0"/>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559585" y="5507443"/>
            <a:ext cx="1320089" cy="0"/>
          </a:xfrm>
          <a:prstGeom prst="line">
            <a:avLst/>
          </a:prstGeom>
          <a:ln w="38100">
            <a:solidFill>
              <a:srgbClr val="FFE292"/>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575134" y="4428309"/>
            <a:ext cx="0" cy="1079143"/>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108965" y="1975636"/>
            <a:ext cx="4319457" cy="0"/>
          </a:xfrm>
          <a:prstGeom prst="line">
            <a:avLst/>
          </a:prstGeom>
          <a:ln w="38100">
            <a:solidFill>
              <a:srgbClr val="FFE292"/>
            </a:solidFill>
            <a:prstDash val="sys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3396179" y="1692001"/>
            <a:ext cx="2688167" cy="1227668"/>
          </a:xfrm>
          <a:prstGeom prst="roundRect">
            <a:avLst/>
          </a:prstGeom>
          <a:solidFill>
            <a:srgbClr val="CDDA77"/>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Determine the and scope and depth of content required to achieve intended learning outcomes</a:t>
            </a:r>
            <a:endParaRPr lang="en-ZA" sz="1600" dirty="0">
              <a:solidFill>
                <a:schemeClr val="bg1"/>
              </a:solidFill>
            </a:endParaRPr>
          </a:p>
        </p:txBody>
      </p:sp>
      <p:sp>
        <p:nvSpPr>
          <p:cNvPr id="8" name="Rounded Rectangle 7"/>
          <p:cNvSpPr/>
          <p:nvPr/>
        </p:nvSpPr>
        <p:spPr>
          <a:xfrm>
            <a:off x="7480674" y="1692001"/>
            <a:ext cx="2688167" cy="1227668"/>
          </a:xfrm>
          <a:prstGeom prst="roundRect">
            <a:avLst/>
          </a:prstGeom>
          <a:solidFill>
            <a:srgbClr val="5C8CA5"/>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Identify effective methods to present online learning content in your teaching context</a:t>
            </a:r>
            <a:endParaRPr lang="en-ZA" sz="1600" dirty="0">
              <a:solidFill>
                <a:schemeClr val="bg1"/>
              </a:solidFill>
            </a:endParaRPr>
          </a:p>
        </p:txBody>
      </p:sp>
      <p:sp>
        <p:nvSpPr>
          <p:cNvPr id="12" name="Rounded Rectangle 11"/>
          <p:cNvSpPr/>
          <p:nvPr/>
        </p:nvSpPr>
        <p:spPr>
          <a:xfrm>
            <a:off x="7486661" y="4944862"/>
            <a:ext cx="2688167" cy="1227668"/>
          </a:xfrm>
          <a:prstGeom prst="roundRect">
            <a:avLst/>
          </a:prstGeom>
          <a:solidFill>
            <a:srgbClr val="5C8CA5"/>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Identify effective methods </a:t>
            </a:r>
            <a:r>
              <a:rPr lang="en-ZA" sz="1600" dirty="0">
                <a:solidFill>
                  <a:schemeClr val="bg1"/>
                </a:solidFill>
              </a:rPr>
              <a:t>to </a:t>
            </a:r>
            <a:r>
              <a:rPr lang="en-ZA" sz="1600" dirty="0" smtClean="0">
                <a:solidFill>
                  <a:schemeClr val="bg1"/>
                </a:solidFill>
              </a:rPr>
              <a:t>assess the achievement of learning outcomes in your teaching context</a:t>
            </a:r>
            <a:endParaRPr lang="en-ZA" sz="1600" dirty="0">
              <a:solidFill>
                <a:schemeClr val="bg1"/>
              </a:solidFill>
            </a:endParaRPr>
          </a:p>
        </p:txBody>
      </p:sp>
      <p:sp>
        <p:nvSpPr>
          <p:cNvPr id="21" name="Rounded Rectangle 20"/>
          <p:cNvSpPr/>
          <p:nvPr/>
        </p:nvSpPr>
        <p:spPr>
          <a:xfrm>
            <a:off x="3510954" y="4944862"/>
            <a:ext cx="2688167" cy="1227668"/>
          </a:xfrm>
          <a:prstGeom prst="roundRect">
            <a:avLst/>
          </a:prstGeom>
          <a:solidFill>
            <a:srgbClr val="5C8CA5"/>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a:solidFill>
                  <a:schemeClr val="bg1"/>
                </a:solidFill>
              </a:rPr>
              <a:t>Identify </a:t>
            </a:r>
            <a:r>
              <a:rPr lang="en-ZA" sz="1600" dirty="0" smtClean="0">
                <a:solidFill>
                  <a:schemeClr val="bg1"/>
                </a:solidFill>
              </a:rPr>
              <a:t>feedback methods to support learner success in your teaching context</a:t>
            </a:r>
            <a:endParaRPr lang="en-ZA" sz="1600" dirty="0">
              <a:solidFill>
                <a:schemeClr val="bg1"/>
              </a:solidFill>
            </a:endParaRPr>
          </a:p>
        </p:txBody>
      </p:sp>
      <p:sp>
        <p:nvSpPr>
          <p:cNvPr id="5" name="Rectangle 4"/>
          <p:cNvSpPr/>
          <p:nvPr/>
        </p:nvSpPr>
        <p:spPr>
          <a:xfrm>
            <a:off x="2122353" y="1690688"/>
            <a:ext cx="874465" cy="842500"/>
          </a:xfrm>
          <a:prstGeom prst="rect">
            <a:avLst/>
          </a:prstGeom>
          <a:solidFill>
            <a:srgbClr val="FFE292"/>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smtClean="0">
                <a:solidFill>
                  <a:srgbClr val="457392"/>
                </a:solidFill>
              </a:rPr>
              <a:t>Start here</a:t>
            </a:r>
            <a:endParaRPr lang="en-ZA" sz="2000" b="1" dirty="0">
              <a:solidFill>
                <a:srgbClr val="457392"/>
              </a:solidFill>
            </a:endParaRPr>
          </a:p>
        </p:txBody>
      </p:sp>
      <p:sp>
        <p:nvSpPr>
          <p:cNvPr id="20" name="Rounded Rectangle 19"/>
          <p:cNvSpPr/>
          <p:nvPr/>
        </p:nvSpPr>
        <p:spPr>
          <a:xfrm>
            <a:off x="1958477" y="3120978"/>
            <a:ext cx="2688167" cy="1227668"/>
          </a:xfrm>
          <a:prstGeom prst="roundRect">
            <a:avLst/>
          </a:prstGeom>
          <a:solidFill>
            <a:srgbClr val="8BBDBE"/>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ZA" sz="1600" dirty="0" smtClean="0">
                <a:solidFill>
                  <a:schemeClr val="bg1"/>
                </a:solidFill>
              </a:rPr>
              <a:t>Prepare to design an online learning experience to achieve real-life learning outcomes</a:t>
            </a:r>
            <a:endParaRPr lang="en-ZA" sz="1600" dirty="0">
              <a:solidFill>
                <a:schemeClr val="bg1"/>
              </a:solidFill>
            </a:endParaRPr>
          </a:p>
        </p:txBody>
      </p:sp>
    </p:spTree>
    <p:extLst>
      <p:ext uri="{BB962C8B-B14F-4D97-AF65-F5344CB8AC3E}">
        <p14:creationId xmlns:p14="http://schemas.microsoft.com/office/powerpoint/2010/main" val="4294451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8945880" cy="4351338"/>
          </a:xfrm>
        </p:spPr>
        <p:txBody>
          <a:bodyPr>
            <a:noAutofit/>
          </a:bodyPr>
          <a:lstStyle/>
          <a:p>
            <a:r>
              <a:rPr lang="en-ZA" sz="2200" dirty="0" smtClean="0"/>
              <a:t>When planning any curriculum, irrespective of the mode of delivery, you have to be clear about</a:t>
            </a:r>
          </a:p>
          <a:p>
            <a:pPr lvl="1"/>
            <a:r>
              <a:rPr lang="en-ZA" sz="2000" dirty="0"/>
              <a:t>w</a:t>
            </a:r>
            <a:r>
              <a:rPr lang="en-ZA" sz="2000" dirty="0" smtClean="0"/>
              <a:t>hat you want your learners to know, be, and do, expressed as measurable learning outcomes;</a:t>
            </a:r>
          </a:p>
          <a:p>
            <a:pPr lvl="1"/>
            <a:r>
              <a:rPr lang="en-ZA" sz="2000" dirty="0"/>
              <a:t>w</a:t>
            </a:r>
            <a:r>
              <a:rPr lang="en-ZA" sz="2000" dirty="0" smtClean="0"/>
              <a:t>hat information you should present to support the achievement of the intended learning outcome/s; and</a:t>
            </a:r>
          </a:p>
          <a:p>
            <a:pPr lvl="1"/>
            <a:r>
              <a:rPr lang="en-ZA" sz="2000" dirty="0"/>
              <a:t>h</a:t>
            </a:r>
            <a:r>
              <a:rPr lang="en-ZA" sz="2000" dirty="0" smtClean="0"/>
              <a:t>ow you will know if your learners actually achieved the intended learning outcome/s.</a:t>
            </a:r>
          </a:p>
          <a:p>
            <a:r>
              <a:rPr lang="en-ZA" sz="2200" dirty="0" smtClean="0"/>
              <a:t>In order to teach and assess in an aligned system of </a:t>
            </a:r>
            <a:r>
              <a:rPr lang="en-ZA" sz="2200" i="1" dirty="0" smtClean="0"/>
              <a:t>online</a:t>
            </a:r>
            <a:r>
              <a:rPr lang="en-ZA" sz="2200" dirty="0" smtClean="0"/>
              <a:t> learning you will explore methods to present learning content and assessment activities in an online environment.</a:t>
            </a:r>
          </a:p>
          <a:p>
            <a:endParaRPr lang="en-ZA" sz="2200" dirty="0"/>
          </a:p>
        </p:txBody>
      </p:sp>
      <p:sp>
        <p:nvSpPr>
          <p:cNvPr id="2" name="Title 1"/>
          <p:cNvSpPr>
            <a:spLocks noGrp="1"/>
          </p:cNvSpPr>
          <p:nvPr>
            <p:ph type="title"/>
          </p:nvPr>
        </p:nvSpPr>
        <p:spPr/>
        <p:txBody>
          <a:bodyPr>
            <a:normAutofit/>
          </a:bodyPr>
          <a:lstStyle/>
          <a:p>
            <a:r>
              <a:rPr lang="en-ZA" sz="3600" dirty="0" smtClean="0"/>
              <a:t>Constructive alignment</a:t>
            </a:r>
            <a:endParaRPr lang="en-ZA" sz="36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8" name="TextBox 7"/>
          <p:cNvSpPr txBox="1"/>
          <p:nvPr/>
        </p:nvSpPr>
        <p:spPr>
          <a:xfrm>
            <a:off x="9528426" y="1786438"/>
            <a:ext cx="2255359" cy="1569660"/>
          </a:xfrm>
          <a:prstGeom prst="rect">
            <a:avLst/>
          </a:prstGeom>
          <a:noFill/>
        </p:spPr>
        <p:txBody>
          <a:bodyPr wrap="square" rtlCol="0">
            <a:spAutoFit/>
          </a:bodyPr>
          <a:lstStyle/>
          <a:p>
            <a:pPr algn="r"/>
            <a:r>
              <a:rPr lang="en-ZA" sz="1600" dirty="0">
                <a:solidFill>
                  <a:srgbClr val="457392"/>
                </a:solidFill>
              </a:rPr>
              <a:t>Learning </a:t>
            </a:r>
            <a:br>
              <a:rPr lang="en-ZA" sz="1600" dirty="0">
                <a:solidFill>
                  <a:srgbClr val="457392"/>
                </a:solidFill>
              </a:rPr>
            </a:br>
            <a:r>
              <a:rPr lang="en-ZA" sz="1600" dirty="0">
                <a:solidFill>
                  <a:srgbClr val="457392"/>
                </a:solidFill>
              </a:rPr>
              <a:t>objectives describe </a:t>
            </a:r>
            <a:br>
              <a:rPr lang="en-ZA" sz="1600" dirty="0">
                <a:solidFill>
                  <a:srgbClr val="457392"/>
                </a:solidFill>
              </a:rPr>
            </a:br>
            <a:r>
              <a:rPr lang="en-ZA" sz="1600" dirty="0">
                <a:solidFill>
                  <a:srgbClr val="457392"/>
                </a:solidFill>
              </a:rPr>
              <a:t>what learners will gain by engaging in the learning experience you design.</a:t>
            </a:r>
          </a:p>
        </p:txBody>
      </p:sp>
      <p:grpSp>
        <p:nvGrpSpPr>
          <p:cNvPr id="9" name="Group 8"/>
          <p:cNvGrpSpPr/>
          <p:nvPr/>
        </p:nvGrpSpPr>
        <p:grpSpPr>
          <a:xfrm>
            <a:off x="10343605" y="3324291"/>
            <a:ext cx="568392" cy="130628"/>
            <a:chOff x="10408920" y="3140313"/>
            <a:chExt cx="568392" cy="130628"/>
          </a:xfrm>
          <a:solidFill>
            <a:srgbClr val="CDDA77"/>
          </a:solidFill>
        </p:grpSpPr>
        <p:sp>
          <p:nvSpPr>
            <p:cNvPr id="10" name="Oval 9"/>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Oval 11"/>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858039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528426" y="1825625"/>
            <a:ext cx="2255359" cy="2062103"/>
          </a:xfrm>
          <a:prstGeom prst="rect">
            <a:avLst/>
          </a:prstGeom>
          <a:noFill/>
        </p:spPr>
        <p:txBody>
          <a:bodyPr wrap="square" rtlCol="0">
            <a:spAutoFit/>
          </a:bodyPr>
          <a:lstStyle/>
          <a:p>
            <a:pPr algn="r"/>
            <a:r>
              <a:rPr lang="en-ZA" sz="1600" dirty="0" smtClean="0">
                <a:solidFill>
                  <a:srgbClr val="457392"/>
                </a:solidFill>
              </a:rPr>
              <a:t>The categories </a:t>
            </a:r>
            <a:br>
              <a:rPr lang="en-ZA" sz="1600" dirty="0" smtClean="0">
                <a:solidFill>
                  <a:srgbClr val="457392"/>
                </a:solidFill>
              </a:rPr>
            </a:br>
            <a:r>
              <a:rPr lang="en-ZA" sz="1600" dirty="0" smtClean="0">
                <a:solidFill>
                  <a:srgbClr val="457392"/>
                </a:solidFill>
              </a:rPr>
              <a:t>can be though of as being respectively concerned with knowledge-related, attitude-related and motor skills-related objectives..</a:t>
            </a:r>
            <a:endParaRPr lang="en-ZA" sz="1600" dirty="0">
              <a:solidFill>
                <a:srgbClr val="457392"/>
              </a:solidFill>
            </a:endParaRPr>
          </a:p>
        </p:txBody>
      </p:sp>
      <p:sp>
        <p:nvSpPr>
          <p:cNvPr id="2" name="Title 1"/>
          <p:cNvSpPr>
            <a:spLocks noGrp="1"/>
          </p:cNvSpPr>
          <p:nvPr>
            <p:ph type="title"/>
          </p:nvPr>
        </p:nvSpPr>
        <p:spPr/>
        <p:txBody>
          <a:bodyPr>
            <a:normAutofit/>
          </a:bodyPr>
          <a:lstStyle/>
          <a:p>
            <a:r>
              <a:rPr lang="en-ZA" sz="4000" dirty="0" smtClean="0"/>
              <a:t>What learners will gain</a:t>
            </a:r>
            <a:endParaRPr lang="en-ZA" sz="4000" dirty="0"/>
          </a:p>
        </p:txBody>
      </p:sp>
      <p:sp>
        <p:nvSpPr>
          <p:cNvPr id="3" name="Content Placeholder 2"/>
          <p:cNvSpPr>
            <a:spLocks noGrp="1"/>
          </p:cNvSpPr>
          <p:nvPr>
            <p:ph idx="1"/>
          </p:nvPr>
        </p:nvSpPr>
        <p:spPr>
          <a:xfrm>
            <a:off x="838200" y="1825625"/>
            <a:ext cx="8943975" cy="4351338"/>
          </a:xfrm>
        </p:spPr>
        <p:txBody>
          <a:bodyPr>
            <a:noAutofit/>
          </a:bodyPr>
          <a:lstStyle/>
          <a:p>
            <a:r>
              <a:rPr lang="en-ZA" sz="2200" dirty="0" smtClean="0"/>
              <a:t>There are different types of learning objectives.</a:t>
            </a:r>
          </a:p>
          <a:p>
            <a:r>
              <a:rPr lang="en-ZA" sz="2200" dirty="0" smtClean="0"/>
              <a:t>For the purposes of finding common ground in our discussions we will use Bloom’s Taxonomy to classify learning objectives into three broad categories:</a:t>
            </a:r>
          </a:p>
          <a:p>
            <a:pPr lvl="1"/>
            <a:r>
              <a:rPr lang="en-ZA" sz="2000" dirty="0" smtClean="0"/>
              <a:t>Cognitive objectives (remember, understand, apply, analyse, evaluate and construct new knowledge);</a:t>
            </a:r>
          </a:p>
          <a:p>
            <a:pPr lvl="1"/>
            <a:r>
              <a:rPr lang="en-ZA" sz="2000" dirty="0" smtClean="0"/>
              <a:t>Affective objectives (interest, attitude</a:t>
            </a:r>
            <a:r>
              <a:rPr lang="en-ZA" sz="2000" dirty="0"/>
              <a:t> </a:t>
            </a:r>
            <a:r>
              <a:rPr lang="en-ZA" sz="2000" dirty="0" smtClean="0"/>
              <a:t>and value); and</a:t>
            </a:r>
          </a:p>
          <a:p>
            <a:pPr lvl="1"/>
            <a:r>
              <a:rPr lang="en-ZA" sz="2000" dirty="0" smtClean="0"/>
              <a:t>Psychomotor objectives (physical skills).</a:t>
            </a:r>
          </a:p>
          <a:p>
            <a:pPr marL="457200" lvl="1" indent="0">
              <a:buNone/>
            </a:pPr>
            <a:endParaRPr lang="en-ZA"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grpSp>
        <p:nvGrpSpPr>
          <p:cNvPr id="8" name="Group 7"/>
          <p:cNvGrpSpPr/>
          <p:nvPr/>
        </p:nvGrpSpPr>
        <p:grpSpPr>
          <a:xfrm>
            <a:off x="10343605" y="3954026"/>
            <a:ext cx="568392" cy="130628"/>
            <a:chOff x="10408920" y="3140313"/>
            <a:chExt cx="568392" cy="130628"/>
          </a:xfrm>
          <a:solidFill>
            <a:srgbClr val="CDDA77"/>
          </a:solidFill>
        </p:grpSpPr>
        <p:sp>
          <p:nvSpPr>
            <p:cNvPr id="9" name="Oval 8"/>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Oval 9"/>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Oval 10"/>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113309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000" dirty="0" smtClean="0"/>
              <a:t>What you should teach</a:t>
            </a:r>
            <a:endParaRPr lang="en-ZA" sz="4000" dirty="0"/>
          </a:p>
        </p:txBody>
      </p:sp>
      <p:sp>
        <p:nvSpPr>
          <p:cNvPr id="3" name="Content Placeholder 2"/>
          <p:cNvSpPr>
            <a:spLocks noGrp="1"/>
          </p:cNvSpPr>
          <p:nvPr>
            <p:ph idx="1"/>
          </p:nvPr>
        </p:nvSpPr>
        <p:spPr>
          <a:xfrm>
            <a:off x="838200" y="1825625"/>
            <a:ext cx="10515600" cy="4351338"/>
          </a:xfrm>
        </p:spPr>
        <p:txBody>
          <a:bodyPr>
            <a:noAutofit/>
          </a:bodyPr>
          <a:lstStyle/>
          <a:p>
            <a:r>
              <a:rPr lang="en-ZA" sz="2200" dirty="0"/>
              <a:t>You will use learning objectives to build the structure </a:t>
            </a:r>
            <a:r>
              <a:rPr lang="en-ZA" sz="2200" dirty="0" smtClean="0"/>
              <a:t>and design </a:t>
            </a:r>
            <a:r>
              <a:rPr lang="en-ZA" sz="2200" dirty="0"/>
              <a:t>online learning materials by </a:t>
            </a:r>
          </a:p>
          <a:p>
            <a:pPr lvl="1"/>
            <a:r>
              <a:rPr lang="en-ZA" sz="2000" dirty="0"/>
              <a:t>describing the </a:t>
            </a:r>
            <a:r>
              <a:rPr lang="en-ZA" sz="2000" dirty="0" smtClean="0"/>
              <a:t>learning content </a:t>
            </a:r>
            <a:r>
              <a:rPr lang="en-ZA" sz="2000" dirty="0"/>
              <a:t>that needs to be developed</a:t>
            </a:r>
            <a:r>
              <a:rPr lang="en-ZA" sz="2000" dirty="0" smtClean="0"/>
              <a:t>; and</a:t>
            </a:r>
            <a:endParaRPr lang="en-ZA" sz="2000" dirty="0"/>
          </a:p>
          <a:p>
            <a:pPr lvl="1"/>
            <a:r>
              <a:rPr lang="en-ZA" sz="2000" dirty="0"/>
              <a:t>sequencing the information </a:t>
            </a:r>
            <a:r>
              <a:rPr lang="en-ZA" sz="2000" dirty="0" smtClean="0"/>
              <a:t>appropriately.</a:t>
            </a:r>
          </a:p>
          <a:p>
            <a:r>
              <a:rPr lang="en-ZA" sz="2200" dirty="0" smtClean="0"/>
              <a:t>The learning content </a:t>
            </a:r>
            <a:r>
              <a:rPr lang="en-ZA" sz="2200" i="1" dirty="0"/>
              <a:t>(what) </a:t>
            </a:r>
            <a:r>
              <a:rPr lang="en-ZA" sz="2200" dirty="0"/>
              <a:t>you should </a:t>
            </a:r>
            <a:r>
              <a:rPr lang="en-ZA" sz="2200" dirty="0" smtClean="0"/>
              <a:t>teach greatly determines the principles and methods you will select to best present the learning content and guide your learners in application.</a:t>
            </a:r>
          </a:p>
          <a:p>
            <a:r>
              <a:rPr lang="en-ZA" sz="2200" dirty="0" smtClean="0"/>
              <a:t>The chosen method/s will determine how you will eventually write </a:t>
            </a:r>
            <a:r>
              <a:rPr lang="en-ZA" sz="2200" dirty="0"/>
              <a:t>and </a:t>
            </a:r>
            <a:r>
              <a:rPr lang="en-ZA" sz="2200" dirty="0" smtClean="0"/>
              <a:t>edit </a:t>
            </a:r>
            <a:r>
              <a:rPr lang="en-ZA" sz="2200" dirty="0"/>
              <a:t>the actual learning materials</a:t>
            </a:r>
            <a:r>
              <a:rPr lang="en-ZA" sz="2200" dirty="0" smtClean="0"/>
              <a:t>.</a:t>
            </a:r>
            <a:endParaRPr lang="en-ZA" sz="2200" dirty="0"/>
          </a:p>
        </p:txBody>
      </p:sp>
      <p:sp>
        <p:nvSpPr>
          <p:cNvPr id="12" name="TextBox 11"/>
          <p:cNvSpPr txBox="1"/>
          <p:nvPr/>
        </p:nvSpPr>
        <p:spPr>
          <a:xfrm>
            <a:off x="1530012" y="5423430"/>
            <a:ext cx="9904688" cy="707886"/>
          </a:xfrm>
          <a:prstGeom prst="rect">
            <a:avLst/>
          </a:prstGeom>
          <a:noFill/>
        </p:spPr>
        <p:txBody>
          <a:bodyPr wrap="square" rtlCol="0">
            <a:spAutoFit/>
          </a:bodyPr>
          <a:lstStyle/>
          <a:p>
            <a:r>
              <a:rPr lang="en-ZA" sz="2000" dirty="0" smtClean="0">
                <a:solidFill>
                  <a:srgbClr val="457392"/>
                </a:solidFill>
              </a:rPr>
              <a:t>Remember, when you do the </a:t>
            </a:r>
            <a:r>
              <a:rPr lang="en-ZA" sz="2000" i="1" dirty="0" smtClean="0">
                <a:solidFill>
                  <a:srgbClr val="457392"/>
                </a:solidFill>
              </a:rPr>
              <a:t>Technology</a:t>
            </a:r>
            <a:r>
              <a:rPr lang="en-ZA" sz="2000" dirty="0" smtClean="0">
                <a:solidFill>
                  <a:srgbClr val="457392"/>
                </a:solidFill>
              </a:rPr>
              <a:t> module you will choose and use educational technologies based on the principles and methods you include in your learning design.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28539324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How you should facilitate learning</a:t>
            </a:r>
            <a:endParaRPr lang="en-ZA" dirty="0"/>
          </a:p>
        </p:txBody>
      </p:sp>
      <p:sp>
        <p:nvSpPr>
          <p:cNvPr id="3" name="Content Placeholder 2"/>
          <p:cNvSpPr>
            <a:spLocks noGrp="1"/>
          </p:cNvSpPr>
          <p:nvPr>
            <p:ph sz="half" idx="1"/>
          </p:nvPr>
        </p:nvSpPr>
        <p:spPr/>
        <p:txBody>
          <a:bodyPr>
            <a:noAutofit/>
          </a:bodyPr>
          <a:lstStyle/>
          <a:p>
            <a:r>
              <a:rPr lang="en-ZA" sz="2200" dirty="0"/>
              <a:t>The </a:t>
            </a:r>
            <a:r>
              <a:rPr lang="en-ZA" sz="2200" dirty="0" smtClean="0"/>
              <a:t>methods </a:t>
            </a:r>
            <a:r>
              <a:rPr lang="en-ZA" sz="2200" dirty="0"/>
              <a:t>you can choose </a:t>
            </a:r>
            <a:r>
              <a:rPr lang="en-ZA" sz="2200" dirty="0" smtClean="0"/>
              <a:t>from are </a:t>
            </a:r>
            <a:r>
              <a:rPr lang="en-ZA" sz="2200" dirty="0"/>
              <a:t>determined by </a:t>
            </a:r>
            <a:r>
              <a:rPr lang="en-ZA" sz="2200" dirty="0" smtClean="0"/>
              <a:t>both the content you should teach and </a:t>
            </a:r>
            <a:r>
              <a:rPr lang="en-ZA" sz="2200" dirty="0"/>
              <a:t>your teaching </a:t>
            </a:r>
            <a:r>
              <a:rPr lang="en-ZA" sz="2200" dirty="0" smtClean="0"/>
              <a:t>context.</a:t>
            </a:r>
          </a:p>
          <a:p>
            <a:r>
              <a:rPr lang="en-ZA" sz="2200" dirty="0" smtClean="0"/>
              <a:t>Every teacher’s context is unique in terms of, amongst others:</a:t>
            </a:r>
            <a:endParaRPr lang="en-ZA" sz="2200" dirty="0"/>
          </a:p>
          <a:p>
            <a:pPr lvl="1"/>
            <a:r>
              <a:rPr lang="en-ZA" sz="2000" dirty="0"/>
              <a:t>Available time;</a:t>
            </a:r>
          </a:p>
          <a:p>
            <a:pPr lvl="1"/>
            <a:r>
              <a:rPr lang="en-ZA" sz="2000" dirty="0"/>
              <a:t>Your skillset;</a:t>
            </a:r>
          </a:p>
          <a:p>
            <a:pPr lvl="1"/>
            <a:r>
              <a:rPr lang="en-ZA" sz="2000" dirty="0" smtClean="0"/>
              <a:t>Class size;</a:t>
            </a:r>
          </a:p>
          <a:p>
            <a:pPr lvl="1"/>
            <a:r>
              <a:rPr lang="en-ZA" sz="2000" dirty="0" smtClean="0"/>
              <a:t>What </a:t>
            </a:r>
            <a:r>
              <a:rPr lang="en-ZA" sz="2000" dirty="0"/>
              <a:t>your learners will be comfortable with; and</a:t>
            </a:r>
          </a:p>
          <a:p>
            <a:pPr lvl="1"/>
            <a:r>
              <a:rPr lang="en-ZA" sz="2000" dirty="0"/>
              <a:t>The educational </a:t>
            </a:r>
            <a:r>
              <a:rPr lang="en-ZA" sz="2000" dirty="0" smtClean="0"/>
              <a:t>technologies and other resources </a:t>
            </a:r>
            <a:r>
              <a:rPr lang="en-ZA" sz="2000" dirty="0"/>
              <a:t>you have access to. </a:t>
            </a:r>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381628707"/>
              </p:ext>
            </p:extLst>
          </p:nvPr>
        </p:nvGraphicFramePr>
        <p:xfrm>
          <a:off x="6172200" y="1825625"/>
          <a:ext cx="5181603" cy="4165600"/>
        </p:xfrm>
        <a:graphic>
          <a:graphicData uri="http://schemas.openxmlformats.org/drawingml/2006/table">
            <a:tbl>
              <a:tblPr firstRow="1" bandRow="1">
                <a:tableStyleId>{5C22544A-7EE6-4342-B048-85BDC9FD1C3A}</a:tableStyleId>
              </a:tblPr>
              <a:tblGrid>
                <a:gridCol w="4441374"/>
                <a:gridCol w="740229"/>
              </a:tblGrid>
              <a:tr h="370840">
                <a:tc>
                  <a:txBody>
                    <a:bodyPr/>
                    <a:lstStyle/>
                    <a:p>
                      <a:r>
                        <a:rPr lang="en-ZA" dirty="0" smtClean="0"/>
                        <a:t>Examples</a:t>
                      </a:r>
                      <a:r>
                        <a:rPr lang="en-ZA" baseline="0" dirty="0" smtClean="0"/>
                        <a:t> of methods to facilitate learning</a:t>
                      </a:r>
                      <a:endParaRPr lang="en-ZA" dirty="0"/>
                    </a:p>
                  </a:txBody>
                  <a:tcPr>
                    <a:solidFill>
                      <a:srgbClr val="8BBDBE"/>
                    </a:solidFill>
                  </a:tcPr>
                </a:tc>
                <a:tc>
                  <a:txBody>
                    <a:bodyPr/>
                    <a:lstStyle/>
                    <a:p>
                      <a:pPr algn="ctr"/>
                      <a:r>
                        <a:rPr lang="en-ZA" sz="2400" dirty="0" smtClean="0">
                          <a:sym typeface="Wingdings" panose="05000000000000000000" pitchFamily="2" charset="2"/>
                        </a:rPr>
                        <a:t></a:t>
                      </a:r>
                      <a:endParaRPr lang="en-ZA" sz="2400" dirty="0"/>
                    </a:p>
                  </a:txBody>
                  <a:tcPr>
                    <a:solidFill>
                      <a:srgbClr val="8BBDBE"/>
                    </a:solidFill>
                  </a:tcPr>
                </a:tc>
              </a:tr>
              <a:tr h="370840">
                <a:tc>
                  <a:txBody>
                    <a:bodyPr/>
                    <a:lstStyle/>
                    <a:p>
                      <a:r>
                        <a:rPr lang="en-ZA" sz="1600" dirty="0" smtClean="0"/>
                        <a:t>Direct instruction (lecture)</a:t>
                      </a:r>
                    </a:p>
                  </a:txBody>
                  <a:tcPr>
                    <a:solidFill>
                      <a:srgbClr val="FFE292"/>
                    </a:solidFill>
                  </a:tcPr>
                </a:tc>
                <a:tc>
                  <a:txBody>
                    <a:bodyPr/>
                    <a:lstStyle/>
                    <a:p>
                      <a:endParaRPr lang="en-ZA" sz="1600" dirty="0"/>
                    </a:p>
                  </a:txBody>
                  <a:tcPr>
                    <a:solidFill>
                      <a:srgbClr val="FFE292"/>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smtClean="0"/>
                        <a:t>Demonstration</a:t>
                      </a:r>
                    </a:p>
                  </a:txBody>
                  <a:tcPr>
                    <a:solidFill>
                      <a:srgbClr val="FFE292"/>
                    </a:solidFill>
                  </a:tcPr>
                </a:tc>
                <a:tc>
                  <a:txBody>
                    <a:bodyPr/>
                    <a:lstStyle/>
                    <a:p>
                      <a:endParaRPr lang="en-ZA" sz="1600" dirty="0"/>
                    </a:p>
                  </a:txBody>
                  <a:tcPr>
                    <a:solidFill>
                      <a:srgbClr val="FFE292"/>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smtClean="0"/>
                        <a:t>Guided discovery</a:t>
                      </a:r>
                    </a:p>
                  </a:txBody>
                  <a:tcPr>
                    <a:solidFill>
                      <a:srgbClr val="FFE292"/>
                    </a:solidFill>
                  </a:tcPr>
                </a:tc>
                <a:tc>
                  <a:txBody>
                    <a:bodyPr/>
                    <a:lstStyle/>
                    <a:p>
                      <a:endParaRPr lang="en-ZA" sz="1600" dirty="0"/>
                    </a:p>
                  </a:txBody>
                  <a:tcPr>
                    <a:solidFill>
                      <a:srgbClr val="FFE292"/>
                    </a:solid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600" dirty="0" smtClean="0"/>
                        <a:t>Question/Answer session</a:t>
                      </a:r>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Group discussion</a:t>
                      </a:r>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Peer teaching</a:t>
                      </a:r>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Games</a:t>
                      </a:r>
                      <a:endParaRPr lang="en-ZA" sz="1600" dirty="0"/>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Experiments</a:t>
                      </a:r>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Simulations</a:t>
                      </a:r>
                    </a:p>
                  </a:txBody>
                  <a:tcPr>
                    <a:solidFill>
                      <a:srgbClr val="FFE292"/>
                    </a:solidFill>
                  </a:tcPr>
                </a:tc>
                <a:tc>
                  <a:txBody>
                    <a:bodyPr/>
                    <a:lstStyle/>
                    <a:p>
                      <a:endParaRPr lang="en-ZA" sz="1600" dirty="0"/>
                    </a:p>
                  </a:txBody>
                  <a:tcPr>
                    <a:solidFill>
                      <a:srgbClr val="FFE292"/>
                    </a:solidFill>
                  </a:tcPr>
                </a:tc>
              </a:tr>
              <a:tr h="370840">
                <a:tc>
                  <a:txBody>
                    <a:bodyPr/>
                    <a:lstStyle/>
                    <a:p>
                      <a:r>
                        <a:rPr lang="en-ZA" sz="1600" dirty="0" smtClean="0"/>
                        <a:t>Field</a:t>
                      </a:r>
                      <a:r>
                        <a:rPr lang="en-ZA" sz="1600" baseline="0" dirty="0" smtClean="0"/>
                        <a:t> trips</a:t>
                      </a:r>
                      <a:endParaRPr lang="en-ZA" sz="1600" dirty="0" smtClean="0"/>
                    </a:p>
                  </a:txBody>
                  <a:tcPr>
                    <a:solidFill>
                      <a:srgbClr val="FFE292"/>
                    </a:solidFill>
                  </a:tcPr>
                </a:tc>
                <a:tc>
                  <a:txBody>
                    <a:bodyPr/>
                    <a:lstStyle/>
                    <a:p>
                      <a:endParaRPr lang="en-ZA" sz="1600" dirty="0"/>
                    </a:p>
                  </a:txBody>
                  <a:tcPr>
                    <a:solidFill>
                      <a:srgbClr val="FFE292"/>
                    </a:solidFill>
                  </a:tcPr>
                </a:tc>
              </a:tr>
            </a:tbl>
          </a:graphicData>
        </a:graphic>
      </p:graphicFrame>
    </p:spTree>
    <p:extLst>
      <p:ext uri="{BB962C8B-B14F-4D97-AF65-F5344CB8AC3E}">
        <p14:creationId xmlns:p14="http://schemas.microsoft.com/office/powerpoint/2010/main" val="2059060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4000" dirty="0" smtClean="0"/>
              <a:t>How you should assess your learners</a:t>
            </a:r>
            <a:endParaRPr lang="en-ZA" sz="4000" dirty="0"/>
          </a:p>
        </p:txBody>
      </p:sp>
      <p:sp>
        <p:nvSpPr>
          <p:cNvPr id="3" name="Content Placeholder 2"/>
          <p:cNvSpPr>
            <a:spLocks noGrp="1"/>
          </p:cNvSpPr>
          <p:nvPr>
            <p:ph idx="1"/>
          </p:nvPr>
        </p:nvSpPr>
        <p:spPr>
          <a:xfrm>
            <a:off x="838200" y="1825625"/>
            <a:ext cx="10515600" cy="4351338"/>
          </a:xfrm>
        </p:spPr>
        <p:txBody>
          <a:bodyPr>
            <a:noAutofit/>
          </a:bodyPr>
          <a:lstStyle/>
          <a:p>
            <a:r>
              <a:rPr lang="en-ZA" sz="2200" dirty="0" smtClean="0"/>
              <a:t>Although this module does not focus on assessment, you will design assessment activities </a:t>
            </a:r>
            <a:r>
              <a:rPr lang="en-ZA" sz="2200" dirty="0"/>
              <a:t>to demonstrate </a:t>
            </a:r>
            <a:r>
              <a:rPr lang="en-ZA" sz="2200" dirty="0" smtClean="0"/>
              <a:t>the extent to which learning objectives, learning content and assessment depend on one another in the design of an effective online course. </a:t>
            </a:r>
          </a:p>
          <a:p>
            <a:r>
              <a:rPr lang="en-ZA" sz="2200" dirty="0" smtClean="0"/>
              <a:t>You will be required to identify relevant (formative) assessment methods and make effective feedback available, to help learners understand</a:t>
            </a:r>
          </a:p>
          <a:p>
            <a:pPr lvl="1"/>
            <a:r>
              <a:rPr lang="en-ZA" sz="2000" dirty="0"/>
              <a:t>w</a:t>
            </a:r>
            <a:r>
              <a:rPr lang="en-ZA" sz="2000" dirty="0" smtClean="0"/>
              <a:t>hat they can do;</a:t>
            </a:r>
          </a:p>
          <a:p>
            <a:pPr lvl="1"/>
            <a:r>
              <a:rPr lang="en-ZA" sz="2000" dirty="0"/>
              <a:t>w</a:t>
            </a:r>
            <a:r>
              <a:rPr lang="en-ZA" sz="2000" dirty="0" smtClean="0"/>
              <a:t>hat they cannot do yet; and</a:t>
            </a:r>
          </a:p>
          <a:p>
            <a:pPr lvl="1"/>
            <a:r>
              <a:rPr lang="en-ZA" sz="2000" dirty="0"/>
              <a:t>h</a:t>
            </a:r>
            <a:r>
              <a:rPr lang="en-ZA" sz="2000" dirty="0" smtClean="0"/>
              <a:t>ow they can improve their performance. </a:t>
            </a:r>
            <a:endParaRPr lang="en-ZA" sz="1800" dirty="0"/>
          </a:p>
        </p:txBody>
      </p:sp>
      <p:sp>
        <p:nvSpPr>
          <p:cNvPr id="12" name="TextBox 11"/>
          <p:cNvSpPr txBox="1"/>
          <p:nvPr/>
        </p:nvSpPr>
        <p:spPr>
          <a:xfrm>
            <a:off x="1530012" y="5271030"/>
            <a:ext cx="9904688" cy="1015663"/>
          </a:xfrm>
          <a:prstGeom prst="rect">
            <a:avLst/>
          </a:prstGeom>
          <a:noFill/>
        </p:spPr>
        <p:txBody>
          <a:bodyPr wrap="square" rtlCol="0">
            <a:spAutoFit/>
          </a:bodyPr>
          <a:lstStyle/>
          <a:p>
            <a:r>
              <a:rPr lang="en-ZA" sz="2000" dirty="0" smtClean="0">
                <a:solidFill>
                  <a:srgbClr val="457392"/>
                </a:solidFill>
              </a:rPr>
              <a:t>Remember, when you do the </a:t>
            </a:r>
            <a:r>
              <a:rPr lang="en-ZA" sz="2000" i="1" dirty="0" smtClean="0">
                <a:solidFill>
                  <a:srgbClr val="457392"/>
                </a:solidFill>
              </a:rPr>
              <a:t>Assessment</a:t>
            </a:r>
            <a:r>
              <a:rPr lang="en-ZA" sz="2000" dirty="0" smtClean="0">
                <a:solidFill>
                  <a:srgbClr val="457392"/>
                </a:solidFill>
              </a:rPr>
              <a:t> module you will be enabled to critique and improve the online assessment activities (and feedback) you </a:t>
            </a:r>
            <a:r>
              <a:rPr lang="en-ZA" sz="2000" i="1" dirty="0" smtClean="0">
                <a:solidFill>
                  <a:srgbClr val="457392"/>
                </a:solidFill>
              </a:rPr>
              <a:t>design</a:t>
            </a:r>
            <a:r>
              <a:rPr lang="en-ZA" sz="2000" dirty="0" smtClean="0">
                <a:solidFill>
                  <a:srgbClr val="457392"/>
                </a:solidFill>
              </a:rPr>
              <a:t> in this module and </a:t>
            </a:r>
            <a:r>
              <a:rPr lang="en-ZA" sz="2000" i="1" dirty="0" smtClean="0">
                <a:solidFill>
                  <a:srgbClr val="457392"/>
                </a:solidFill>
              </a:rPr>
              <a:t>develop</a:t>
            </a:r>
            <a:r>
              <a:rPr lang="en-ZA" sz="2000" dirty="0" smtClean="0">
                <a:solidFill>
                  <a:srgbClr val="457392"/>
                </a:solidFill>
              </a:rPr>
              <a:t> in the </a:t>
            </a:r>
            <a:r>
              <a:rPr lang="en-ZA" sz="2000" i="1" dirty="0" smtClean="0">
                <a:solidFill>
                  <a:srgbClr val="457392"/>
                </a:solidFill>
              </a:rPr>
              <a:t>Technology</a:t>
            </a:r>
            <a:r>
              <a:rPr lang="en-ZA" sz="2000" dirty="0" smtClean="0">
                <a:solidFill>
                  <a:srgbClr val="457392"/>
                </a:solidFill>
              </a:rPr>
              <a:t> module. </a:t>
            </a:r>
          </a:p>
        </p:txBody>
      </p:sp>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400" y="5384044"/>
            <a:ext cx="584230" cy="762039"/>
          </a:xfrm>
          <a:prstGeom prst="rect">
            <a:avLst/>
          </a:prstGeom>
        </p:spPr>
      </p:pic>
    </p:spTree>
    <p:extLst>
      <p:ext uri="{BB962C8B-B14F-4D97-AF65-F5344CB8AC3E}">
        <p14:creationId xmlns:p14="http://schemas.microsoft.com/office/powerpoint/2010/main" val="1085383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8945880" cy="4351338"/>
          </a:xfrm>
        </p:spPr>
        <p:txBody>
          <a:bodyPr>
            <a:noAutofit/>
          </a:bodyPr>
          <a:lstStyle/>
          <a:p>
            <a:r>
              <a:rPr lang="en-ZA" sz="2200" dirty="0" smtClean="0"/>
              <a:t>The alignment of learning objectives, learning content and assessment comes together in the design of a learning experience, which forms the basis of the summative assessment activity for this module.</a:t>
            </a:r>
          </a:p>
          <a:p>
            <a:r>
              <a:rPr lang="en-ZA" sz="2200" dirty="0" smtClean="0"/>
              <a:t>The aim of learning experience design is to help learners achieve intended learning outcomes, </a:t>
            </a:r>
            <a:r>
              <a:rPr lang="en-ZA" sz="2200" i="1" dirty="0" smtClean="0"/>
              <a:t>based on their needs and background</a:t>
            </a:r>
            <a:r>
              <a:rPr lang="en-ZA" sz="2200" dirty="0" smtClean="0"/>
              <a:t>.</a:t>
            </a:r>
          </a:p>
          <a:p>
            <a:r>
              <a:rPr lang="en-ZA" sz="2200" dirty="0" smtClean="0"/>
              <a:t>You will do well to start reflecting on how the unique qualities of educational technologies (identified in Study Unit 1) can be utilised to:</a:t>
            </a:r>
          </a:p>
          <a:p>
            <a:pPr lvl="1"/>
            <a:r>
              <a:rPr lang="en-ZA" sz="2000" dirty="0"/>
              <a:t>a</a:t>
            </a:r>
            <a:r>
              <a:rPr lang="en-ZA" sz="2000" dirty="0" smtClean="0"/>
              <a:t>ssess where learners are at in relation to what they need to know, be and do;</a:t>
            </a:r>
          </a:p>
          <a:p>
            <a:pPr lvl="1"/>
            <a:r>
              <a:rPr lang="en-ZA" sz="2000" dirty="0"/>
              <a:t>p</a:t>
            </a:r>
            <a:r>
              <a:rPr lang="en-ZA" sz="2000" dirty="0" smtClean="0"/>
              <a:t>rovide additional resources to close identified performance gaps; and</a:t>
            </a:r>
          </a:p>
          <a:p>
            <a:pPr lvl="1"/>
            <a:r>
              <a:rPr lang="en-ZA" sz="2000" dirty="0"/>
              <a:t>m</a:t>
            </a:r>
            <a:r>
              <a:rPr lang="en-ZA" sz="2000" dirty="0" smtClean="0"/>
              <a:t>otivate learners to participate in the learning experience. </a:t>
            </a:r>
          </a:p>
          <a:p>
            <a:r>
              <a:rPr lang="en-ZA" sz="2200" dirty="0" smtClean="0"/>
              <a:t>When you design an online learning experience, be mindful of how the tone of written content and instructions, the visual design and the overall look and feel of the learning environment will appeal to your learners.</a:t>
            </a:r>
          </a:p>
        </p:txBody>
      </p:sp>
      <p:sp>
        <p:nvSpPr>
          <p:cNvPr id="2" name="Title 1"/>
          <p:cNvSpPr>
            <a:spLocks noGrp="1"/>
          </p:cNvSpPr>
          <p:nvPr>
            <p:ph type="title"/>
          </p:nvPr>
        </p:nvSpPr>
        <p:spPr/>
        <p:txBody>
          <a:bodyPr>
            <a:normAutofit/>
          </a:bodyPr>
          <a:lstStyle/>
          <a:p>
            <a:r>
              <a:rPr lang="en-ZA" sz="3600" dirty="0" smtClean="0"/>
              <a:t>A note on learning experience design</a:t>
            </a:r>
            <a:endParaRPr lang="en-ZA"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494" y="64472"/>
            <a:ext cx="2304488" cy="2572735"/>
          </a:xfrm>
          <a:prstGeom prst="rect">
            <a:avLst/>
          </a:prstGeom>
        </p:spPr>
      </p:pic>
      <p:sp>
        <p:nvSpPr>
          <p:cNvPr id="5" name="TextBox 4"/>
          <p:cNvSpPr txBox="1"/>
          <p:nvPr/>
        </p:nvSpPr>
        <p:spPr>
          <a:xfrm>
            <a:off x="9528426" y="1825625"/>
            <a:ext cx="2255359" cy="1323439"/>
          </a:xfrm>
          <a:prstGeom prst="rect">
            <a:avLst/>
          </a:prstGeom>
          <a:noFill/>
        </p:spPr>
        <p:txBody>
          <a:bodyPr wrap="square" rtlCol="0">
            <a:spAutoFit/>
          </a:bodyPr>
          <a:lstStyle/>
          <a:p>
            <a:pPr algn="r"/>
            <a:r>
              <a:rPr lang="en-ZA" sz="1600" dirty="0">
                <a:solidFill>
                  <a:srgbClr val="457392"/>
                </a:solidFill>
              </a:rPr>
              <a:t>Learning </a:t>
            </a:r>
            <a:r>
              <a:rPr lang="en-ZA" sz="1600" dirty="0" smtClean="0">
                <a:solidFill>
                  <a:srgbClr val="457392"/>
                </a:solidFill>
              </a:rPr>
              <a:t/>
            </a:r>
            <a:br>
              <a:rPr lang="en-ZA" sz="1600" dirty="0" smtClean="0">
                <a:solidFill>
                  <a:srgbClr val="457392"/>
                </a:solidFill>
              </a:rPr>
            </a:br>
            <a:r>
              <a:rPr lang="en-ZA" sz="1600" dirty="0" smtClean="0">
                <a:solidFill>
                  <a:srgbClr val="457392"/>
                </a:solidFill>
              </a:rPr>
              <a:t>experience </a:t>
            </a:r>
            <a:r>
              <a:rPr lang="en-ZA" sz="1600" dirty="0">
                <a:solidFill>
                  <a:srgbClr val="457392"/>
                </a:solidFill>
              </a:rPr>
              <a:t>design is at the intersection of instructional design and user experience design.</a:t>
            </a:r>
          </a:p>
        </p:txBody>
      </p:sp>
      <p:grpSp>
        <p:nvGrpSpPr>
          <p:cNvPr id="6" name="Group 5"/>
          <p:cNvGrpSpPr/>
          <p:nvPr/>
        </p:nvGrpSpPr>
        <p:grpSpPr>
          <a:xfrm>
            <a:off x="10343605" y="3219232"/>
            <a:ext cx="568392" cy="130628"/>
            <a:chOff x="10408920" y="3140313"/>
            <a:chExt cx="568392" cy="130628"/>
          </a:xfrm>
          <a:solidFill>
            <a:srgbClr val="CDDA77"/>
          </a:solidFill>
        </p:grpSpPr>
        <p:sp>
          <p:nvSpPr>
            <p:cNvPr id="7" name="Oval 6"/>
            <p:cNvSpPr/>
            <p:nvPr/>
          </p:nvSpPr>
          <p:spPr>
            <a:xfrm>
              <a:off x="10408920"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p:cNvSpPr/>
            <p:nvPr/>
          </p:nvSpPr>
          <p:spPr>
            <a:xfrm>
              <a:off x="10627802"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Oval 8"/>
            <p:cNvSpPr/>
            <p:nvPr/>
          </p:nvSpPr>
          <p:spPr>
            <a:xfrm>
              <a:off x="10846684" y="3140313"/>
              <a:ext cx="130628" cy="13062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36332380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5608</TotalTime>
  <Words>1110</Words>
  <Application>Microsoft Office PowerPoint</Application>
  <PresentationFormat>Widescreen</PresentationFormat>
  <Paragraphs>99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Wingdings</vt:lpstr>
      <vt:lpstr>Office Theme</vt:lpstr>
      <vt:lpstr>Online Teaching and Learning  PEDAGOGY</vt:lpstr>
      <vt:lpstr>What you will learn</vt:lpstr>
      <vt:lpstr>How your learning will be organised</vt:lpstr>
      <vt:lpstr>Constructive alignment</vt:lpstr>
      <vt:lpstr>What learners will gain</vt:lpstr>
      <vt:lpstr>What you should teach</vt:lpstr>
      <vt:lpstr>How you should facilitate learning</vt:lpstr>
      <vt:lpstr>How you should assess your learners</vt:lpstr>
      <vt:lpstr>A note on learning experience design</vt:lpstr>
      <vt:lpstr>Appropriate methodologies for your practice</vt:lpstr>
      <vt:lpstr>Demonstrate your learning</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Teaching &amp; Learning  PEDAGOGY</dc:title>
  <dc:creator>Fran Greyling</dc:creator>
  <cp:lastModifiedBy>Fran Greyling</cp:lastModifiedBy>
  <cp:revision>317</cp:revision>
  <cp:lastPrinted>2019-07-17T15:02:01Z</cp:lastPrinted>
  <dcterms:created xsi:type="dcterms:W3CDTF">2019-07-15T11:44:02Z</dcterms:created>
  <dcterms:modified xsi:type="dcterms:W3CDTF">2019-10-10T07:39:21Z</dcterms:modified>
</cp:coreProperties>
</file>