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64" r:id="rId4"/>
    <p:sldId id="258" r:id="rId5"/>
    <p:sldId id="260" r:id="rId6"/>
    <p:sldId id="261" r:id="rId7"/>
    <p:sldId id="262" r:id="rId8"/>
    <p:sldId id="265" r:id="rId9"/>
    <p:sldId id="266" r:id="rId10"/>
    <p:sldId id="277" r:id="rId11"/>
    <p:sldId id="278" r:id="rId12"/>
    <p:sldId id="272" r:id="rId13"/>
    <p:sldId id="273" r:id="rId14"/>
    <p:sldId id="279" r:id="rId15"/>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16" userDrawn="1">
          <p15:clr>
            <a:srgbClr val="A4A3A4"/>
          </p15:clr>
        </p15:guide>
        <p15:guide id="3" orient="horz" pos="1176" userDrawn="1">
          <p15:clr>
            <a:srgbClr val="A4A3A4"/>
          </p15:clr>
        </p15:guide>
        <p15:guide id="4" pos="552" userDrawn="1">
          <p15:clr>
            <a:srgbClr val="A4A3A4"/>
          </p15:clr>
        </p15:guide>
        <p15:guide id="5" pos="7176" userDrawn="1">
          <p15:clr>
            <a:srgbClr val="A4A3A4"/>
          </p15:clr>
        </p15:guide>
        <p15:guide id="7" orient="horz" pos="504" userDrawn="1">
          <p15:clr>
            <a:srgbClr val="A4A3A4"/>
          </p15:clr>
        </p15:guide>
        <p15:guide id="8" orient="horz" pos="3864" userDrawn="1">
          <p15:clr>
            <a:srgbClr val="A4A3A4"/>
          </p15:clr>
        </p15:guide>
        <p15:guide id="9" orient="horz" pos="35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292"/>
    <a:srgbClr val="5B9BD5"/>
    <a:srgbClr val="9ACA3D"/>
    <a:srgbClr val="8BBDBE"/>
    <a:srgbClr val="CDDA77"/>
    <a:srgbClr val="FDB96D"/>
    <a:srgbClr val="457392"/>
    <a:srgbClr val="5C8CA5"/>
    <a:srgbClr val="FAD04E"/>
    <a:srgbClr val="D1E0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0" autoAdjust="0"/>
    <p:restoredTop sz="94660"/>
  </p:normalViewPr>
  <p:slideViewPr>
    <p:cSldViewPr snapToGrid="0" showGuides="1">
      <p:cViewPr varScale="1">
        <p:scale>
          <a:sx n="67" d="100"/>
          <a:sy n="67" d="100"/>
        </p:scale>
        <p:origin x="380" y="56"/>
      </p:cViewPr>
      <p:guideLst>
        <p:guide orient="horz" pos="2136"/>
        <p:guide pos="3816"/>
        <p:guide orient="horz" pos="1176"/>
        <p:guide pos="552"/>
        <p:guide pos="7176"/>
        <p:guide orient="horz" pos="504"/>
        <p:guide orient="horz" pos="3864"/>
        <p:guide orient="horz" pos="3528"/>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03C997-C535-4C8C-97D1-8F4476E1CF4B}" type="doc">
      <dgm:prSet loTypeId="urn:microsoft.com/office/officeart/2005/8/layout/process1" loCatId="process" qsTypeId="urn:microsoft.com/office/officeart/2005/8/quickstyle/simple1" qsCatId="simple" csTypeId="urn:microsoft.com/office/officeart/2005/8/colors/accent1_2" csCatId="accent1" phldr="1"/>
      <dgm:spPr/>
    </dgm:pt>
    <dgm:pt modelId="{844C1236-DBD8-4C9D-A4C4-9060EF454587}">
      <dgm:prSet phldrT="[Text]"/>
      <dgm:spPr>
        <a:solidFill>
          <a:srgbClr val="8BBDBE"/>
        </a:solidFill>
      </dgm:spPr>
      <dgm:t>
        <a:bodyPr/>
        <a:lstStyle/>
        <a:p>
          <a:r>
            <a:rPr lang="en-ZA" dirty="0" smtClean="0"/>
            <a:t>Learn</a:t>
          </a:r>
          <a:endParaRPr lang="en-ZA" dirty="0"/>
        </a:p>
      </dgm:t>
    </dgm:pt>
    <dgm:pt modelId="{97E5CF31-6836-4009-ABF7-93BC9231CA01}" type="parTrans" cxnId="{EFA9ABC1-846F-4315-A17A-F5E78E5AC585}">
      <dgm:prSet/>
      <dgm:spPr/>
      <dgm:t>
        <a:bodyPr/>
        <a:lstStyle/>
        <a:p>
          <a:endParaRPr lang="en-ZA"/>
        </a:p>
      </dgm:t>
    </dgm:pt>
    <dgm:pt modelId="{B1BF472A-A22C-45B5-BEA7-94BA66509E5A}" type="sibTrans" cxnId="{EFA9ABC1-846F-4315-A17A-F5E78E5AC585}">
      <dgm:prSet/>
      <dgm:spPr>
        <a:solidFill>
          <a:srgbClr val="FFE292"/>
        </a:solidFill>
      </dgm:spPr>
      <dgm:t>
        <a:bodyPr/>
        <a:lstStyle/>
        <a:p>
          <a:endParaRPr lang="en-ZA"/>
        </a:p>
      </dgm:t>
    </dgm:pt>
    <dgm:pt modelId="{5B90CB92-59B6-4C2D-9BFE-F6C1208E7191}">
      <dgm:prSet phldrT="[Text]"/>
      <dgm:spPr>
        <a:solidFill>
          <a:srgbClr val="8BBDBE"/>
        </a:solidFill>
      </dgm:spPr>
      <dgm:t>
        <a:bodyPr/>
        <a:lstStyle/>
        <a:p>
          <a:r>
            <a:rPr lang="en-ZA" dirty="0" smtClean="0"/>
            <a:t>Apply</a:t>
          </a:r>
          <a:endParaRPr lang="en-ZA" dirty="0"/>
        </a:p>
      </dgm:t>
    </dgm:pt>
    <dgm:pt modelId="{2F54C5CE-D534-41BE-90F8-997D8E496A55}" type="parTrans" cxnId="{1A6587E1-308D-4149-AC97-18D384F1745C}">
      <dgm:prSet/>
      <dgm:spPr/>
      <dgm:t>
        <a:bodyPr/>
        <a:lstStyle/>
        <a:p>
          <a:endParaRPr lang="en-ZA"/>
        </a:p>
      </dgm:t>
    </dgm:pt>
    <dgm:pt modelId="{AEFED32C-1783-43B8-9F3C-C6ECB225C0A7}" type="sibTrans" cxnId="{1A6587E1-308D-4149-AC97-18D384F1745C}">
      <dgm:prSet/>
      <dgm:spPr>
        <a:solidFill>
          <a:srgbClr val="FFE292"/>
        </a:solidFill>
      </dgm:spPr>
      <dgm:t>
        <a:bodyPr/>
        <a:lstStyle/>
        <a:p>
          <a:endParaRPr lang="en-ZA"/>
        </a:p>
      </dgm:t>
    </dgm:pt>
    <dgm:pt modelId="{043B6D0A-5A7B-47E2-8605-7902B81A1FD1}">
      <dgm:prSet phldrT="[Text]"/>
      <dgm:spPr>
        <a:solidFill>
          <a:srgbClr val="8BBDBE"/>
        </a:solidFill>
      </dgm:spPr>
      <dgm:t>
        <a:bodyPr/>
        <a:lstStyle/>
        <a:p>
          <a:r>
            <a:rPr lang="en-ZA" dirty="0" smtClean="0"/>
            <a:t>Achieve</a:t>
          </a:r>
          <a:endParaRPr lang="en-ZA" dirty="0"/>
        </a:p>
      </dgm:t>
    </dgm:pt>
    <dgm:pt modelId="{72BB097E-F309-4A02-98AD-719ABE7933EB}" type="parTrans" cxnId="{BBE5ECB3-9640-497C-9E5D-3B81C4691535}">
      <dgm:prSet/>
      <dgm:spPr/>
      <dgm:t>
        <a:bodyPr/>
        <a:lstStyle/>
        <a:p>
          <a:endParaRPr lang="en-ZA"/>
        </a:p>
      </dgm:t>
    </dgm:pt>
    <dgm:pt modelId="{C1E60CD3-73D6-4D67-9CFA-BEE4A895DCD8}" type="sibTrans" cxnId="{BBE5ECB3-9640-497C-9E5D-3B81C4691535}">
      <dgm:prSet/>
      <dgm:spPr/>
      <dgm:t>
        <a:bodyPr/>
        <a:lstStyle/>
        <a:p>
          <a:endParaRPr lang="en-ZA"/>
        </a:p>
      </dgm:t>
    </dgm:pt>
    <dgm:pt modelId="{15D9DBBC-537F-45CC-8C29-50AE4247A909}" type="pres">
      <dgm:prSet presAssocID="{5E03C997-C535-4C8C-97D1-8F4476E1CF4B}" presName="Name0" presStyleCnt="0">
        <dgm:presLayoutVars>
          <dgm:dir/>
          <dgm:resizeHandles val="exact"/>
        </dgm:presLayoutVars>
      </dgm:prSet>
      <dgm:spPr/>
    </dgm:pt>
    <dgm:pt modelId="{0096E719-47DD-477D-B93B-8020BC6D1C93}" type="pres">
      <dgm:prSet presAssocID="{844C1236-DBD8-4C9D-A4C4-9060EF454587}" presName="node" presStyleLbl="node1" presStyleIdx="0" presStyleCnt="3">
        <dgm:presLayoutVars>
          <dgm:bulletEnabled val="1"/>
        </dgm:presLayoutVars>
      </dgm:prSet>
      <dgm:spPr/>
      <dgm:t>
        <a:bodyPr/>
        <a:lstStyle/>
        <a:p>
          <a:endParaRPr lang="en-ZA"/>
        </a:p>
      </dgm:t>
    </dgm:pt>
    <dgm:pt modelId="{7EDF4658-487E-45E2-9B22-16F73AEFBF61}" type="pres">
      <dgm:prSet presAssocID="{B1BF472A-A22C-45B5-BEA7-94BA66509E5A}" presName="sibTrans" presStyleLbl="sibTrans2D1" presStyleIdx="0" presStyleCnt="2"/>
      <dgm:spPr/>
      <dgm:t>
        <a:bodyPr/>
        <a:lstStyle/>
        <a:p>
          <a:endParaRPr lang="en-ZA"/>
        </a:p>
      </dgm:t>
    </dgm:pt>
    <dgm:pt modelId="{96599B07-78B8-4521-9E9A-B87FCF4A3451}" type="pres">
      <dgm:prSet presAssocID="{B1BF472A-A22C-45B5-BEA7-94BA66509E5A}" presName="connectorText" presStyleLbl="sibTrans2D1" presStyleIdx="0" presStyleCnt="2"/>
      <dgm:spPr/>
      <dgm:t>
        <a:bodyPr/>
        <a:lstStyle/>
        <a:p>
          <a:endParaRPr lang="en-ZA"/>
        </a:p>
      </dgm:t>
    </dgm:pt>
    <dgm:pt modelId="{3142A274-A8E9-4B9A-A130-B684E9BA3113}" type="pres">
      <dgm:prSet presAssocID="{5B90CB92-59B6-4C2D-9BFE-F6C1208E7191}" presName="node" presStyleLbl="node1" presStyleIdx="1" presStyleCnt="3">
        <dgm:presLayoutVars>
          <dgm:bulletEnabled val="1"/>
        </dgm:presLayoutVars>
      </dgm:prSet>
      <dgm:spPr/>
      <dgm:t>
        <a:bodyPr/>
        <a:lstStyle/>
        <a:p>
          <a:endParaRPr lang="en-ZA"/>
        </a:p>
      </dgm:t>
    </dgm:pt>
    <dgm:pt modelId="{F813DD14-3FB4-4773-8D5F-1ECE9CE3BEAB}" type="pres">
      <dgm:prSet presAssocID="{AEFED32C-1783-43B8-9F3C-C6ECB225C0A7}" presName="sibTrans" presStyleLbl="sibTrans2D1" presStyleIdx="1" presStyleCnt="2"/>
      <dgm:spPr/>
      <dgm:t>
        <a:bodyPr/>
        <a:lstStyle/>
        <a:p>
          <a:endParaRPr lang="en-ZA"/>
        </a:p>
      </dgm:t>
    </dgm:pt>
    <dgm:pt modelId="{54A5B442-4206-4C39-BA23-0CA15D199162}" type="pres">
      <dgm:prSet presAssocID="{AEFED32C-1783-43B8-9F3C-C6ECB225C0A7}" presName="connectorText" presStyleLbl="sibTrans2D1" presStyleIdx="1" presStyleCnt="2"/>
      <dgm:spPr/>
      <dgm:t>
        <a:bodyPr/>
        <a:lstStyle/>
        <a:p>
          <a:endParaRPr lang="en-ZA"/>
        </a:p>
      </dgm:t>
    </dgm:pt>
    <dgm:pt modelId="{38D35274-6076-43E5-924F-2125EF4228CF}" type="pres">
      <dgm:prSet presAssocID="{043B6D0A-5A7B-47E2-8605-7902B81A1FD1}" presName="node" presStyleLbl="node1" presStyleIdx="2" presStyleCnt="3">
        <dgm:presLayoutVars>
          <dgm:bulletEnabled val="1"/>
        </dgm:presLayoutVars>
      </dgm:prSet>
      <dgm:spPr/>
      <dgm:t>
        <a:bodyPr/>
        <a:lstStyle/>
        <a:p>
          <a:endParaRPr lang="en-ZA"/>
        </a:p>
      </dgm:t>
    </dgm:pt>
  </dgm:ptLst>
  <dgm:cxnLst>
    <dgm:cxn modelId="{01B3C65C-08AF-4535-8156-DA40366EBD08}" type="presOf" srcId="{043B6D0A-5A7B-47E2-8605-7902B81A1FD1}" destId="{38D35274-6076-43E5-924F-2125EF4228CF}" srcOrd="0" destOrd="0" presId="urn:microsoft.com/office/officeart/2005/8/layout/process1"/>
    <dgm:cxn modelId="{6EF98014-226A-4453-BA19-D83E2DDC1755}" type="presOf" srcId="{AEFED32C-1783-43B8-9F3C-C6ECB225C0A7}" destId="{F813DD14-3FB4-4773-8D5F-1ECE9CE3BEAB}" srcOrd="0" destOrd="0" presId="urn:microsoft.com/office/officeart/2005/8/layout/process1"/>
    <dgm:cxn modelId="{9344791E-80D5-40DE-BE01-1744E22838F7}" type="presOf" srcId="{B1BF472A-A22C-45B5-BEA7-94BA66509E5A}" destId="{7EDF4658-487E-45E2-9B22-16F73AEFBF61}" srcOrd="0" destOrd="0" presId="urn:microsoft.com/office/officeart/2005/8/layout/process1"/>
    <dgm:cxn modelId="{7B9E2119-ED64-46FE-983C-314FA688A0C9}" type="presOf" srcId="{AEFED32C-1783-43B8-9F3C-C6ECB225C0A7}" destId="{54A5B442-4206-4C39-BA23-0CA15D199162}" srcOrd="1" destOrd="0" presId="urn:microsoft.com/office/officeart/2005/8/layout/process1"/>
    <dgm:cxn modelId="{1A6587E1-308D-4149-AC97-18D384F1745C}" srcId="{5E03C997-C535-4C8C-97D1-8F4476E1CF4B}" destId="{5B90CB92-59B6-4C2D-9BFE-F6C1208E7191}" srcOrd="1" destOrd="0" parTransId="{2F54C5CE-D534-41BE-90F8-997D8E496A55}" sibTransId="{AEFED32C-1783-43B8-9F3C-C6ECB225C0A7}"/>
    <dgm:cxn modelId="{520E7AE6-1FB2-4C79-83D9-5890C8FE9162}" type="presOf" srcId="{844C1236-DBD8-4C9D-A4C4-9060EF454587}" destId="{0096E719-47DD-477D-B93B-8020BC6D1C93}" srcOrd="0" destOrd="0" presId="urn:microsoft.com/office/officeart/2005/8/layout/process1"/>
    <dgm:cxn modelId="{592020ED-3332-4C93-8857-E7065BBF6FBF}" type="presOf" srcId="{5B90CB92-59B6-4C2D-9BFE-F6C1208E7191}" destId="{3142A274-A8E9-4B9A-A130-B684E9BA3113}" srcOrd="0" destOrd="0" presId="urn:microsoft.com/office/officeart/2005/8/layout/process1"/>
    <dgm:cxn modelId="{EFA9ABC1-846F-4315-A17A-F5E78E5AC585}" srcId="{5E03C997-C535-4C8C-97D1-8F4476E1CF4B}" destId="{844C1236-DBD8-4C9D-A4C4-9060EF454587}" srcOrd="0" destOrd="0" parTransId="{97E5CF31-6836-4009-ABF7-93BC9231CA01}" sibTransId="{B1BF472A-A22C-45B5-BEA7-94BA66509E5A}"/>
    <dgm:cxn modelId="{DBB9D63D-D516-4D39-85A3-B6578A75B8FD}" type="presOf" srcId="{B1BF472A-A22C-45B5-BEA7-94BA66509E5A}" destId="{96599B07-78B8-4521-9E9A-B87FCF4A3451}" srcOrd="1" destOrd="0" presId="urn:microsoft.com/office/officeart/2005/8/layout/process1"/>
    <dgm:cxn modelId="{B844C9C9-4BBE-4F10-8A8F-18DED0D55920}" type="presOf" srcId="{5E03C997-C535-4C8C-97D1-8F4476E1CF4B}" destId="{15D9DBBC-537F-45CC-8C29-50AE4247A909}" srcOrd="0" destOrd="0" presId="urn:microsoft.com/office/officeart/2005/8/layout/process1"/>
    <dgm:cxn modelId="{BBE5ECB3-9640-497C-9E5D-3B81C4691535}" srcId="{5E03C997-C535-4C8C-97D1-8F4476E1CF4B}" destId="{043B6D0A-5A7B-47E2-8605-7902B81A1FD1}" srcOrd="2" destOrd="0" parTransId="{72BB097E-F309-4A02-98AD-719ABE7933EB}" sibTransId="{C1E60CD3-73D6-4D67-9CFA-BEE4A895DCD8}"/>
    <dgm:cxn modelId="{AB1BC79E-272C-48C2-B4DB-7EB37F08478D}" type="presParOf" srcId="{15D9DBBC-537F-45CC-8C29-50AE4247A909}" destId="{0096E719-47DD-477D-B93B-8020BC6D1C93}" srcOrd="0" destOrd="0" presId="urn:microsoft.com/office/officeart/2005/8/layout/process1"/>
    <dgm:cxn modelId="{9C1E8415-C6A3-4093-8BFC-D13EFCD1B152}" type="presParOf" srcId="{15D9DBBC-537F-45CC-8C29-50AE4247A909}" destId="{7EDF4658-487E-45E2-9B22-16F73AEFBF61}" srcOrd="1" destOrd="0" presId="urn:microsoft.com/office/officeart/2005/8/layout/process1"/>
    <dgm:cxn modelId="{C9E08AAF-76B9-4265-A7E6-031A4813C613}" type="presParOf" srcId="{7EDF4658-487E-45E2-9B22-16F73AEFBF61}" destId="{96599B07-78B8-4521-9E9A-B87FCF4A3451}" srcOrd="0" destOrd="0" presId="urn:microsoft.com/office/officeart/2005/8/layout/process1"/>
    <dgm:cxn modelId="{DD3EE825-B5C9-4186-B28F-4A88F83D9F3D}" type="presParOf" srcId="{15D9DBBC-537F-45CC-8C29-50AE4247A909}" destId="{3142A274-A8E9-4B9A-A130-B684E9BA3113}" srcOrd="2" destOrd="0" presId="urn:microsoft.com/office/officeart/2005/8/layout/process1"/>
    <dgm:cxn modelId="{701CBFE1-731D-4E79-AFAB-DA2A960ADF30}" type="presParOf" srcId="{15D9DBBC-537F-45CC-8C29-50AE4247A909}" destId="{F813DD14-3FB4-4773-8D5F-1ECE9CE3BEAB}" srcOrd="3" destOrd="0" presId="urn:microsoft.com/office/officeart/2005/8/layout/process1"/>
    <dgm:cxn modelId="{1BCA184C-34DD-4301-B903-387C881D3B9F}" type="presParOf" srcId="{F813DD14-3FB4-4773-8D5F-1ECE9CE3BEAB}" destId="{54A5B442-4206-4C39-BA23-0CA15D199162}" srcOrd="0" destOrd="0" presId="urn:microsoft.com/office/officeart/2005/8/layout/process1"/>
    <dgm:cxn modelId="{C81690FF-7141-4586-940A-F33A66BF34BF}" type="presParOf" srcId="{15D9DBBC-537F-45CC-8C29-50AE4247A909}" destId="{38D35274-6076-43E5-924F-2125EF4228C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118705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68003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4223187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088666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321642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BE9FF365-2A4F-4B2E-962B-417BDF947FFC}" type="datetimeFigureOut">
              <a:rPr lang="en-ZA" smtClean="0"/>
              <a:t>2019-10-10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663386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BE9FF365-2A4F-4B2E-962B-417BDF947FFC}" type="datetimeFigureOut">
              <a:rPr lang="en-ZA" smtClean="0"/>
              <a:t>2019-10-10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830972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BE9FF365-2A4F-4B2E-962B-417BDF947FFC}" type="datetimeFigureOut">
              <a:rPr lang="en-ZA" smtClean="0"/>
              <a:t>2019-10-10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0687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9FF365-2A4F-4B2E-962B-417BDF947FFC}" type="datetimeFigureOut">
              <a:rPr lang="en-ZA" smtClean="0"/>
              <a:t>2019-10-10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551646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9FF365-2A4F-4B2E-962B-417BDF947FFC}" type="datetimeFigureOut">
              <a:rPr lang="en-ZA" smtClean="0"/>
              <a:t>2019-10-10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1297993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9FF365-2A4F-4B2E-962B-417BDF947FFC}" type="datetimeFigureOut">
              <a:rPr lang="en-ZA" smtClean="0"/>
              <a:t>2019-10-10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196074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9FF365-2A4F-4B2E-962B-417BDF947FFC}" type="datetimeFigureOut">
              <a:rPr lang="en-ZA" smtClean="0"/>
              <a:t>2019-10-10</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CA08B-995D-4C6F-8962-74F68798E0B9}" type="slidenum">
              <a:rPr lang="en-ZA" smtClean="0"/>
              <a:t>‹#›</a:t>
            </a:fld>
            <a:endParaRPr lang="en-ZA"/>
          </a:p>
        </p:txBody>
      </p:sp>
    </p:spTree>
    <p:extLst>
      <p:ext uri="{BB962C8B-B14F-4D97-AF65-F5344CB8AC3E}">
        <p14:creationId xmlns:p14="http://schemas.microsoft.com/office/powerpoint/2010/main" val="415891242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801" y="2062158"/>
            <a:ext cx="5260848" cy="4239768"/>
          </a:xfrm>
          <a:prstGeom prst="rect">
            <a:avLst/>
          </a:prstGeom>
        </p:spPr>
      </p:pic>
      <p:sp>
        <p:nvSpPr>
          <p:cNvPr id="2" name="Title 1"/>
          <p:cNvSpPr>
            <a:spLocks noGrp="1"/>
          </p:cNvSpPr>
          <p:nvPr>
            <p:ph type="ctrTitle"/>
          </p:nvPr>
        </p:nvSpPr>
        <p:spPr>
          <a:xfrm>
            <a:off x="1524000" y="868358"/>
            <a:ext cx="9144000" cy="2387600"/>
          </a:xfrm>
        </p:spPr>
        <p:txBody>
          <a:bodyPr/>
          <a:lstStyle/>
          <a:p>
            <a:r>
              <a:rPr lang="en-ZA" sz="4800" dirty="0" smtClean="0"/>
              <a:t>Online Teaching and Learning </a:t>
            </a:r>
            <a:r>
              <a:rPr lang="en-ZA" sz="5400" dirty="0" smtClean="0"/>
              <a:t/>
            </a:r>
            <a:br>
              <a:rPr lang="en-ZA" sz="5400" dirty="0" smtClean="0"/>
            </a:br>
            <a:r>
              <a:rPr lang="en-ZA" dirty="0" smtClean="0"/>
              <a:t>PEDAGOGY</a:t>
            </a:r>
            <a:endParaRPr lang="en-ZA" dirty="0"/>
          </a:p>
        </p:txBody>
      </p:sp>
      <p:sp>
        <p:nvSpPr>
          <p:cNvPr id="3" name="Subtitle 2"/>
          <p:cNvSpPr>
            <a:spLocks noGrp="1"/>
          </p:cNvSpPr>
          <p:nvPr>
            <p:ph type="subTitle" idx="1"/>
          </p:nvPr>
        </p:nvSpPr>
        <p:spPr>
          <a:xfrm>
            <a:off x="4230198" y="3348033"/>
            <a:ext cx="5664199" cy="1655762"/>
          </a:xfrm>
        </p:spPr>
        <p:txBody>
          <a:bodyPr>
            <a:normAutofit/>
          </a:bodyPr>
          <a:lstStyle/>
          <a:p>
            <a:r>
              <a:rPr lang="en-ZA" dirty="0" smtClean="0"/>
              <a:t>An overview of Study </a:t>
            </a:r>
            <a:r>
              <a:rPr lang="en-ZA" dirty="0"/>
              <a:t>U</a:t>
            </a:r>
            <a:r>
              <a:rPr lang="en-ZA" dirty="0" smtClean="0"/>
              <a:t>nit 1:</a:t>
            </a:r>
          </a:p>
          <a:p>
            <a:r>
              <a:rPr lang="en-US" dirty="0"/>
              <a:t>A</a:t>
            </a:r>
            <a:r>
              <a:rPr lang="en-US" dirty="0" smtClean="0"/>
              <a:t>n effective online teaching pedagogy</a:t>
            </a:r>
            <a:endParaRPr lang="en-ZA" dirty="0"/>
          </a:p>
          <a:p>
            <a:endParaRPr lang="en-ZA" dirty="0"/>
          </a:p>
        </p:txBody>
      </p:sp>
    </p:spTree>
    <p:extLst>
      <p:ext uri="{BB962C8B-B14F-4D97-AF65-F5344CB8AC3E}">
        <p14:creationId xmlns:p14="http://schemas.microsoft.com/office/powerpoint/2010/main" val="1306442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838200" y="1825625"/>
            <a:ext cx="8945880" cy="4351338"/>
          </a:xfrm>
        </p:spPr>
        <p:txBody>
          <a:bodyPr>
            <a:noAutofit/>
          </a:bodyPr>
          <a:lstStyle/>
          <a:p>
            <a:r>
              <a:rPr lang="en-ZA" sz="2200" dirty="0" smtClean="0"/>
              <a:t>At this point in the study unit you should have selected </a:t>
            </a:r>
            <a:r>
              <a:rPr lang="en-ZA" sz="2200" dirty="0" smtClean="0"/>
              <a:t>no more than </a:t>
            </a:r>
            <a:r>
              <a:rPr lang="en-ZA" sz="2200" dirty="0" smtClean="0"/>
              <a:t>10 design principles to guide effective online teaching in your field based on</a:t>
            </a:r>
          </a:p>
          <a:p>
            <a:pPr lvl="1"/>
            <a:r>
              <a:rPr lang="en-ZA" sz="2000" dirty="0"/>
              <a:t>y</a:t>
            </a:r>
            <a:r>
              <a:rPr lang="en-ZA" sz="2000" dirty="0" smtClean="0"/>
              <a:t>our analysis of educational theories; and</a:t>
            </a:r>
          </a:p>
          <a:p>
            <a:pPr lvl="1"/>
            <a:r>
              <a:rPr lang="en-ZA" sz="2000" dirty="0" smtClean="0"/>
              <a:t>your reflection on the potential opportunities and challenges of </a:t>
            </a:r>
            <a:r>
              <a:rPr lang="en-ZA" sz="2000" dirty="0" smtClean="0"/>
              <a:t>educational </a:t>
            </a:r>
            <a:r>
              <a:rPr lang="en-ZA" sz="2000" dirty="0" smtClean="0"/>
              <a:t>technologies in teaching and learning.</a:t>
            </a:r>
          </a:p>
          <a:p>
            <a:r>
              <a:rPr lang="en-ZA" sz="2200" dirty="0" smtClean="0"/>
              <a:t>You will now use your key principles as a framework to make a comparison of online and face-to-face teaching, following the example below:</a:t>
            </a:r>
          </a:p>
          <a:p>
            <a:pPr marL="0" indent="0" algn="ctr">
              <a:buNone/>
            </a:pPr>
            <a:endParaRPr lang="en-ZA" sz="2200" dirty="0"/>
          </a:p>
          <a:p>
            <a:endParaRPr lang="en-ZA" sz="2200" dirty="0" smtClean="0"/>
          </a:p>
          <a:p>
            <a:pPr marL="0" indent="0">
              <a:buNone/>
            </a:pPr>
            <a:endParaRPr lang="en-ZA" sz="2200" dirty="0" smtClean="0"/>
          </a:p>
        </p:txBody>
      </p:sp>
      <p:sp>
        <p:nvSpPr>
          <p:cNvPr id="2" name="Title 1"/>
          <p:cNvSpPr>
            <a:spLocks noGrp="1"/>
          </p:cNvSpPr>
          <p:nvPr>
            <p:ph type="title"/>
          </p:nvPr>
        </p:nvSpPr>
        <p:spPr/>
        <p:txBody>
          <a:bodyPr/>
          <a:lstStyle/>
          <a:p>
            <a:r>
              <a:rPr lang="en-ZA" dirty="0" smtClean="0"/>
              <a:t>Online and F-2-F teaching</a:t>
            </a:r>
            <a:endParaRPr lang="en-ZA"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
        <p:nvSpPr>
          <p:cNvPr id="7" name="TextBox 6"/>
          <p:cNvSpPr txBox="1"/>
          <p:nvPr/>
        </p:nvSpPr>
        <p:spPr>
          <a:xfrm>
            <a:off x="9528426" y="1786438"/>
            <a:ext cx="2255359" cy="1077218"/>
          </a:xfrm>
          <a:prstGeom prst="rect">
            <a:avLst/>
          </a:prstGeom>
          <a:noFill/>
        </p:spPr>
        <p:txBody>
          <a:bodyPr wrap="square" rtlCol="0">
            <a:spAutoFit/>
          </a:bodyPr>
          <a:lstStyle/>
          <a:p>
            <a:pPr algn="r"/>
            <a:r>
              <a:rPr lang="en-ZA" sz="1600" dirty="0" smtClean="0">
                <a:solidFill>
                  <a:srgbClr val="457392"/>
                </a:solidFill>
              </a:rPr>
              <a:t>Don’t pick sides; </a:t>
            </a:r>
            <a:br>
              <a:rPr lang="en-ZA" sz="1600" dirty="0" smtClean="0">
                <a:solidFill>
                  <a:srgbClr val="457392"/>
                </a:solidFill>
              </a:rPr>
            </a:br>
            <a:r>
              <a:rPr lang="en-ZA" sz="1600" dirty="0" smtClean="0">
                <a:solidFill>
                  <a:srgbClr val="457392"/>
                </a:solidFill>
              </a:rPr>
              <a:t>rather find the unique value that each modality brings with it.</a:t>
            </a:r>
            <a:endParaRPr lang="en-ZA" sz="1600" dirty="0">
              <a:solidFill>
                <a:srgbClr val="457392"/>
              </a:solidFill>
            </a:endParaRPr>
          </a:p>
        </p:txBody>
      </p:sp>
      <p:grpSp>
        <p:nvGrpSpPr>
          <p:cNvPr id="8" name="Group 7"/>
          <p:cNvGrpSpPr/>
          <p:nvPr/>
        </p:nvGrpSpPr>
        <p:grpSpPr>
          <a:xfrm>
            <a:off x="10343605" y="2921506"/>
            <a:ext cx="568392" cy="130628"/>
            <a:chOff x="10408920" y="3140313"/>
            <a:chExt cx="568392" cy="130628"/>
          </a:xfrm>
          <a:solidFill>
            <a:srgbClr val="CDDA77"/>
          </a:solidFill>
        </p:grpSpPr>
        <p:sp>
          <p:nvSpPr>
            <p:cNvPr id="9" name="Oval 8"/>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Oval 9"/>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Oval 10"/>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graphicFrame>
        <p:nvGraphicFramePr>
          <p:cNvPr id="3" name="Table 2"/>
          <p:cNvGraphicFramePr>
            <a:graphicFrameLocks noGrp="1"/>
          </p:cNvGraphicFramePr>
          <p:nvPr>
            <p:extLst>
              <p:ext uri="{D42A27DB-BD31-4B8C-83A1-F6EECF244321}">
                <p14:modId xmlns:p14="http://schemas.microsoft.com/office/powerpoint/2010/main" val="4134981863"/>
              </p:ext>
            </p:extLst>
          </p:nvPr>
        </p:nvGraphicFramePr>
        <p:xfrm>
          <a:off x="876300" y="4255270"/>
          <a:ext cx="10515600" cy="1960880"/>
        </p:xfrm>
        <a:graphic>
          <a:graphicData uri="http://schemas.openxmlformats.org/drawingml/2006/table">
            <a:tbl>
              <a:tblPr firstRow="1" bandRow="1">
                <a:tableStyleId>{5C22544A-7EE6-4342-B048-85BDC9FD1C3A}</a:tableStyleId>
              </a:tblPr>
              <a:tblGrid>
                <a:gridCol w="2103120"/>
                <a:gridCol w="2103120"/>
                <a:gridCol w="2103120"/>
                <a:gridCol w="2103120"/>
                <a:gridCol w="2103120"/>
              </a:tblGrid>
              <a:tr h="370840">
                <a:tc rowSpan="2">
                  <a:txBody>
                    <a:bodyPr/>
                    <a:lstStyle/>
                    <a:p>
                      <a:r>
                        <a:rPr lang="en-ZA" dirty="0" smtClean="0"/>
                        <a:t>Key principles</a:t>
                      </a:r>
                      <a:endParaRPr lang="en-ZA" dirty="0"/>
                    </a:p>
                  </a:txBody>
                  <a:tcPr>
                    <a:solidFill>
                      <a:srgbClr val="8BBDBE"/>
                    </a:solidFill>
                  </a:tcPr>
                </a:tc>
                <a:tc gridSpan="2">
                  <a:txBody>
                    <a:bodyPr/>
                    <a:lstStyle/>
                    <a:p>
                      <a:pPr algn="ctr"/>
                      <a:r>
                        <a:rPr lang="en-ZA" dirty="0" smtClean="0"/>
                        <a:t>Online teaching</a:t>
                      </a:r>
                      <a:endParaRPr lang="en-ZA" dirty="0"/>
                    </a:p>
                  </a:txBody>
                  <a:tcPr>
                    <a:solidFill>
                      <a:srgbClr val="8BBDBE"/>
                    </a:solidFill>
                  </a:tcPr>
                </a:tc>
                <a:tc hMerge="1">
                  <a:txBody>
                    <a:bodyPr/>
                    <a:lstStyle/>
                    <a:p>
                      <a:endParaRPr lang="en-ZA" dirty="0"/>
                    </a:p>
                  </a:txBody>
                  <a:tcPr/>
                </a:tc>
                <a:tc gridSpan="2">
                  <a:txBody>
                    <a:bodyPr/>
                    <a:lstStyle/>
                    <a:p>
                      <a:pPr algn="ctr"/>
                      <a:r>
                        <a:rPr lang="en-ZA" dirty="0" smtClean="0"/>
                        <a:t>F-2-F</a:t>
                      </a:r>
                      <a:r>
                        <a:rPr lang="en-ZA" baseline="0" dirty="0" smtClean="0"/>
                        <a:t> teaching</a:t>
                      </a:r>
                      <a:endParaRPr lang="en-ZA" dirty="0"/>
                    </a:p>
                  </a:txBody>
                  <a:tcPr>
                    <a:solidFill>
                      <a:srgbClr val="8BBDBE"/>
                    </a:solidFill>
                  </a:tcPr>
                </a:tc>
                <a:tc hMerge="1">
                  <a:txBody>
                    <a:bodyPr/>
                    <a:lstStyle/>
                    <a:p>
                      <a:endParaRPr lang="en-ZA" dirty="0"/>
                    </a:p>
                  </a:txBody>
                  <a:tcPr/>
                </a:tc>
              </a:tr>
              <a:tr h="370840">
                <a:tc vMerge="1">
                  <a:txBody>
                    <a:bodyPr/>
                    <a:lstStyle/>
                    <a:p>
                      <a:endParaRPr lang="en-ZA" dirty="0"/>
                    </a:p>
                  </a:txBody>
                  <a:tcPr/>
                </a:tc>
                <a:tc>
                  <a:txBody>
                    <a:bodyPr/>
                    <a:lstStyle/>
                    <a:p>
                      <a:r>
                        <a:rPr lang="en-ZA" sz="1800" dirty="0" smtClean="0">
                          <a:solidFill>
                            <a:schemeClr val="bg1"/>
                          </a:solidFill>
                        </a:rPr>
                        <a:t>Major</a:t>
                      </a:r>
                      <a:r>
                        <a:rPr lang="en-ZA" sz="1800" baseline="0" dirty="0" smtClean="0">
                          <a:solidFill>
                            <a:schemeClr val="bg1"/>
                          </a:solidFill>
                        </a:rPr>
                        <a:t> c</a:t>
                      </a:r>
                      <a:r>
                        <a:rPr lang="en-ZA" sz="1800" dirty="0" smtClean="0">
                          <a:solidFill>
                            <a:schemeClr val="bg1"/>
                          </a:solidFill>
                        </a:rPr>
                        <a:t>hallenges</a:t>
                      </a:r>
                      <a:endParaRPr lang="en-ZA" sz="1800" dirty="0">
                        <a:solidFill>
                          <a:schemeClr val="bg1"/>
                        </a:solidFill>
                      </a:endParaRPr>
                    </a:p>
                  </a:txBody>
                  <a:tcPr>
                    <a:solidFill>
                      <a:srgbClr val="5C8CA5"/>
                    </a:solidFill>
                  </a:tcPr>
                </a:tc>
                <a:tc>
                  <a:txBody>
                    <a:bodyPr/>
                    <a:lstStyle/>
                    <a:p>
                      <a:r>
                        <a:rPr lang="en-ZA" sz="1800" dirty="0" smtClean="0">
                          <a:solidFill>
                            <a:schemeClr val="bg1"/>
                          </a:solidFill>
                        </a:rPr>
                        <a:t>Unique</a:t>
                      </a:r>
                      <a:r>
                        <a:rPr lang="en-ZA" sz="1800" baseline="0" dirty="0" smtClean="0">
                          <a:solidFill>
                            <a:schemeClr val="bg1"/>
                          </a:solidFill>
                        </a:rPr>
                        <a:t> o</a:t>
                      </a:r>
                      <a:r>
                        <a:rPr lang="en-ZA" sz="1800" dirty="0" smtClean="0">
                          <a:solidFill>
                            <a:schemeClr val="bg1"/>
                          </a:solidFill>
                        </a:rPr>
                        <a:t>pportunities</a:t>
                      </a:r>
                      <a:endParaRPr lang="en-ZA" sz="1800" dirty="0">
                        <a:solidFill>
                          <a:schemeClr val="bg1"/>
                        </a:solidFill>
                      </a:endParaRPr>
                    </a:p>
                  </a:txBody>
                  <a:tcPr>
                    <a:solidFill>
                      <a:srgbClr val="5C8CA5"/>
                    </a:solidFill>
                  </a:tcPr>
                </a:tc>
                <a:tc>
                  <a:txBody>
                    <a:bodyPr/>
                    <a:lstStyle/>
                    <a:p>
                      <a:r>
                        <a:rPr lang="en-ZA" sz="1800" dirty="0" smtClean="0">
                          <a:solidFill>
                            <a:schemeClr val="bg1"/>
                          </a:solidFill>
                        </a:rPr>
                        <a:t>Major</a:t>
                      </a:r>
                      <a:r>
                        <a:rPr lang="en-ZA" sz="1800" baseline="0" dirty="0" smtClean="0">
                          <a:solidFill>
                            <a:schemeClr val="bg1"/>
                          </a:solidFill>
                        </a:rPr>
                        <a:t> c</a:t>
                      </a:r>
                      <a:r>
                        <a:rPr lang="en-ZA" sz="1800" dirty="0" smtClean="0">
                          <a:solidFill>
                            <a:schemeClr val="bg1"/>
                          </a:solidFill>
                        </a:rPr>
                        <a:t>hallenges</a:t>
                      </a:r>
                      <a:endParaRPr lang="en-ZA" sz="1800" dirty="0">
                        <a:solidFill>
                          <a:schemeClr val="bg1"/>
                        </a:solidFill>
                      </a:endParaRPr>
                    </a:p>
                  </a:txBody>
                  <a:tcPr>
                    <a:solidFill>
                      <a:srgbClr val="5C8CA5"/>
                    </a:solidFill>
                  </a:tcPr>
                </a:tc>
                <a:tc>
                  <a:txBody>
                    <a:bodyPr/>
                    <a:lstStyle/>
                    <a:p>
                      <a:r>
                        <a:rPr lang="en-ZA" sz="1800" dirty="0" smtClean="0">
                          <a:solidFill>
                            <a:schemeClr val="bg1"/>
                          </a:solidFill>
                        </a:rPr>
                        <a:t>Unique opportunities</a:t>
                      </a:r>
                      <a:endParaRPr lang="en-ZA" sz="1800" dirty="0">
                        <a:solidFill>
                          <a:schemeClr val="bg1"/>
                        </a:solidFill>
                      </a:endParaRPr>
                    </a:p>
                  </a:txBody>
                  <a:tcPr>
                    <a:solidFill>
                      <a:srgbClr val="5C8CA5"/>
                    </a:solidFill>
                  </a:tcPr>
                </a:tc>
              </a:tr>
              <a:tr h="370840">
                <a:tc>
                  <a:txBody>
                    <a:bodyPr/>
                    <a:lstStyle/>
                    <a:p>
                      <a:pPr marL="342900" indent="-342900">
                        <a:buFont typeface="+mj-lt"/>
                        <a:buAutoNum type="arabicPeriod"/>
                      </a:pPr>
                      <a:r>
                        <a:rPr lang="en-ZA" sz="1600" dirty="0" smtClean="0"/>
                        <a:t>Encourage </a:t>
                      </a:r>
                      <a:r>
                        <a:rPr lang="en-ZA" sz="1600" dirty="0" smtClean="0"/>
                        <a:t>active learning</a:t>
                      </a:r>
                      <a:endParaRPr lang="en-ZA" sz="1600" dirty="0"/>
                    </a:p>
                  </a:txBody>
                  <a:tcPr>
                    <a:solidFill>
                      <a:srgbClr val="FFE292">
                        <a:alpha val="49804"/>
                      </a:srgbClr>
                    </a:solidFill>
                  </a:tcPr>
                </a:tc>
                <a:tc>
                  <a:txBody>
                    <a:bodyPr/>
                    <a:lstStyle/>
                    <a:p>
                      <a:endParaRPr lang="en-ZA" sz="1600" dirty="0"/>
                    </a:p>
                  </a:txBody>
                  <a:tcPr>
                    <a:solidFill>
                      <a:srgbClr val="FFE292">
                        <a:alpha val="49804"/>
                      </a:srgbClr>
                    </a:solidFill>
                  </a:tcPr>
                </a:tc>
                <a:tc>
                  <a:txBody>
                    <a:bodyPr/>
                    <a:lstStyle/>
                    <a:p>
                      <a:endParaRPr lang="en-ZA" sz="1600" dirty="0"/>
                    </a:p>
                  </a:txBody>
                  <a:tcPr>
                    <a:solidFill>
                      <a:srgbClr val="FFE292">
                        <a:alpha val="49804"/>
                      </a:srgbClr>
                    </a:solidFill>
                  </a:tcPr>
                </a:tc>
                <a:tc>
                  <a:txBody>
                    <a:bodyPr/>
                    <a:lstStyle/>
                    <a:p>
                      <a:endParaRPr lang="en-ZA" sz="1600" dirty="0"/>
                    </a:p>
                  </a:txBody>
                  <a:tcPr>
                    <a:solidFill>
                      <a:srgbClr val="FFE292">
                        <a:alpha val="49804"/>
                      </a:srgbClr>
                    </a:solidFill>
                  </a:tcPr>
                </a:tc>
                <a:tc>
                  <a:txBody>
                    <a:bodyPr/>
                    <a:lstStyle/>
                    <a:p>
                      <a:endParaRPr lang="en-ZA" sz="1600" dirty="0"/>
                    </a:p>
                  </a:txBody>
                  <a:tcPr>
                    <a:solidFill>
                      <a:srgbClr val="FFE292">
                        <a:alpha val="49804"/>
                      </a:srgbClr>
                    </a:solidFill>
                  </a:tcPr>
                </a:tc>
              </a:tr>
              <a:tr h="370840">
                <a:tc>
                  <a:txBody>
                    <a:bodyPr/>
                    <a:lstStyle/>
                    <a:p>
                      <a:pPr marL="342900" indent="-342900">
                        <a:buFont typeface="+mj-lt"/>
                        <a:buAutoNum type="arabicPeriod" startAt="2"/>
                      </a:pPr>
                      <a:r>
                        <a:rPr lang="en-ZA" sz="1600" dirty="0" smtClean="0"/>
                        <a:t>…</a:t>
                      </a:r>
                      <a:endParaRPr lang="en-ZA" sz="1600" dirty="0"/>
                    </a:p>
                  </a:txBody>
                  <a:tcPr>
                    <a:solidFill>
                      <a:srgbClr val="FFE292">
                        <a:alpha val="80000"/>
                      </a:srgbClr>
                    </a:solidFill>
                  </a:tcPr>
                </a:tc>
                <a:tc>
                  <a:txBody>
                    <a:bodyPr/>
                    <a:lstStyle/>
                    <a:p>
                      <a:endParaRPr lang="en-ZA" sz="1600" dirty="0"/>
                    </a:p>
                  </a:txBody>
                  <a:tcPr>
                    <a:solidFill>
                      <a:srgbClr val="FFE292">
                        <a:alpha val="80000"/>
                      </a:srgbClr>
                    </a:solidFill>
                  </a:tcPr>
                </a:tc>
                <a:tc>
                  <a:txBody>
                    <a:bodyPr/>
                    <a:lstStyle/>
                    <a:p>
                      <a:endParaRPr lang="en-ZA" sz="1600" dirty="0"/>
                    </a:p>
                  </a:txBody>
                  <a:tcPr>
                    <a:solidFill>
                      <a:srgbClr val="FFE292">
                        <a:alpha val="80000"/>
                      </a:srgbClr>
                    </a:solidFill>
                  </a:tcPr>
                </a:tc>
                <a:tc>
                  <a:txBody>
                    <a:bodyPr/>
                    <a:lstStyle/>
                    <a:p>
                      <a:endParaRPr lang="en-ZA" sz="1600" dirty="0"/>
                    </a:p>
                  </a:txBody>
                  <a:tcPr>
                    <a:solidFill>
                      <a:srgbClr val="FFE292">
                        <a:alpha val="80000"/>
                      </a:srgbClr>
                    </a:solidFill>
                  </a:tcPr>
                </a:tc>
                <a:tc>
                  <a:txBody>
                    <a:bodyPr/>
                    <a:lstStyle/>
                    <a:p>
                      <a:endParaRPr lang="en-ZA" sz="1600" dirty="0"/>
                    </a:p>
                  </a:txBody>
                  <a:tcPr>
                    <a:solidFill>
                      <a:srgbClr val="FFE292">
                        <a:alpha val="80000"/>
                      </a:srgbClr>
                    </a:solidFill>
                  </a:tcPr>
                </a:tc>
              </a:tr>
            </a:tbl>
          </a:graphicData>
        </a:graphic>
      </p:graphicFrame>
    </p:spTree>
    <p:extLst>
      <p:ext uri="{BB962C8B-B14F-4D97-AF65-F5344CB8AC3E}">
        <p14:creationId xmlns:p14="http://schemas.microsoft.com/office/powerpoint/2010/main" val="41975000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flipped </a:t>
            </a:r>
            <a:r>
              <a:rPr lang="en-ZA" dirty="0"/>
              <a:t>classroom</a:t>
            </a:r>
          </a:p>
        </p:txBody>
      </p:sp>
      <p:sp>
        <p:nvSpPr>
          <p:cNvPr id="3" name="Content Placeholder 2"/>
          <p:cNvSpPr>
            <a:spLocks noGrp="1"/>
          </p:cNvSpPr>
          <p:nvPr>
            <p:ph sz="half" idx="1"/>
          </p:nvPr>
        </p:nvSpPr>
        <p:spPr/>
        <p:txBody>
          <a:bodyPr>
            <a:noAutofit/>
          </a:bodyPr>
          <a:lstStyle/>
          <a:p>
            <a:r>
              <a:rPr lang="en-ZA" sz="1800" dirty="0"/>
              <a:t>A flipped classroom is a teaching strategy that blends face-to-face and online </a:t>
            </a:r>
            <a:r>
              <a:rPr lang="en-ZA" sz="1800" dirty="0" smtClean="0"/>
              <a:t>learning.</a:t>
            </a:r>
            <a:endParaRPr lang="en-ZA" sz="1800" dirty="0"/>
          </a:p>
          <a:p>
            <a:r>
              <a:rPr lang="en-ZA" sz="1800" dirty="0"/>
              <a:t>Content is delivered outside of the classroom </a:t>
            </a:r>
            <a:r>
              <a:rPr lang="en-ZA" sz="1800" dirty="0" smtClean="0"/>
              <a:t>(typically online) and </a:t>
            </a:r>
            <a:r>
              <a:rPr lang="en-ZA" sz="1800" dirty="0"/>
              <a:t>activities </a:t>
            </a:r>
            <a:r>
              <a:rPr lang="en-ZA" sz="1800" dirty="0" smtClean="0"/>
              <a:t>(that would typically be homework) are </a:t>
            </a:r>
            <a:r>
              <a:rPr lang="en-ZA" sz="1800" dirty="0"/>
              <a:t>moved into the </a:t>
            </a:r>
            <a:r>
              <a:rPr lang="en-ZA" sz="1800" dirty="0" smtClean="0"/>
              <a:t>classroom.</a:t>
            </a:r>
            <a:endParaRPr lang="en-ZA" sz="1800" dirty="0"/>
          </a:p>
          <a:p>
            <a:r>
              <a:rPr lang="en-ZA" sz="1800" dirty="0"/>
              <a:t>You will use your knowledge of the unique advantages offered by online and face-to-face </a:t>
            </a:r>
            <a:r>
              <a:rPr lang="en-ZA" sz="1800" dirty="0" smtClean="0"/>
              <a:t>teaching respectively </a:t>
            </a:r>
            <a:r>
              <a:rPr lang="en-ZA" sz="1800" dirty="0"/>
              <a:t>to find an optimal </a:t>
            </a:r>
            <a:r>
              <a:rPr lang="en-ZA" sz="1800" dirty="0" smtClean="0"/>
              <a:t>blend of learning modalities to achieve </a:t>
            </a:r>
            <a:r>
              <a:rPr lang="en-ZA" sz="1800" dirty="0" smtClean="0"/>
              <a:t>intended learning </a:t>
            </a:r>
            <a:r>
              <a:rPr lang="en-ZA" sz="1800" dirty="0" smtClean="0"/>
              <a:t>outcomes.</a:t>
            </a:r>
            <a:endParaRPr lang="en-ZA" sz="1800" dirty="0"/>
          </a:p>
          <a:p>
            <a:r>
              <a:rPr lang="en-ZA" sz="1800" dirty="0"/>
              <a:t>In the context of </a:t>
            </a:r>
            <a:r>
              <a:rPr lang="en-ZA" sz="1800" dirty="0" smtClean="0"/>
              <a:t>an increasing </a:t>
            </a:r>
            <a:r>
              <a:rPr lang="en-ZA" sz="1800" dirty="0"/>
              <a:t>demand </a:t>
            </a:r>
            <a:r>
              <a:rPr lang="en-ZA" sz="1800" dirty="0" smtClean="0"/>
              <a:t>for higher  </a:t>
            </a:r>
            <a:r>
              <a:rPr lang="en-ZA" sz="1800" dirty="0"/>
              <a:t>education, your blended solution </a:t>
            </a:r>
            <a:r>
              <a:rPr lang="en-ZA" sz="1800" dirty="0" smtClean="0"/>
              <a:t>must</a:t>
            </a:r>
            <a:endParaRPr lang="en-ZA" sz="1800" dirty="0"/>
          </a:p>
          <a:p>
            <a:pPr lvl="1"/>
            <a:r>
              <a:rPr lang="en-ZA" sz="1600" dirty="0"/>
              <a:t>p</a:t>
            </a:r>
            <a:r>
              <a:rPr lang="en-ZA" sz="1600" dirty="0" smtClean="0"/>
              <a:t>rovide a quality </a:t>
            </a:r>
            <a:r>
              <a:rPr lang="en-ZA" sz="1600" dirty="0"/>
              <a:t>learning </a:t>
            </a:r>
            <a:r>
              <a:rPr lang="en-ZA" sz="1600" dirty="0" smtClean="0"/>
              <a:t>experience;</a:t>
            </a:r>
            <a:endParaRPr lang="en-ZA" sz="1600" dirty="0"/>
          </a:p>
          <a:p>
            <a:pPr lvl="1"/>
            <a:r>
              <a:rPr lang="en-ZA" sz="1600" dirty="0"/>
              <a:t>b</a:t>
            </a:r>
            <a:r>
              <a:rPr lang="en-ZA" sz="1600" dirty="0" smtClean="0"/>
              <a:t>e cost effective; and</a:t>
            </a:r>
            <a:endParaRPr lang="en-ZA" sz="1600" dirty="0"/>
          </a:p>
          <a:p>
            <a:pPr lvl="1"/>
            <a:r>
              <a:rPr lang="en-ZA" sz="1600" dirty="0"/>
              <a:t>b</a:t>
            </a:r>
            <a:r>
              <a:rPr lang="en-ZA" sz="1600" dirty="0" smtClean="0"/>
              <a:t>e scalable.</a:t>
            </a:r>
            <a:endParaRPr lang="en-ZA" sz="1600" dirty="0"/>
          </a:p>
          <a:p>
            <a:endParaRPr lang="en-ZA"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1882964832"/>
              </p:ext>
            </p:extLst>
          </p:nvPr>
        </p:nvGraphicFramePr>
        <p:xfrm>
          <a:off x="6172200" y="1904003"/>
          <a:ext cx="5181600" cy="3723640"/>
        </p:xfrm>
        <a:graphic>
          <a:graphicData uri="http://schemas.openxmlformats.org/drawingml/2006/table">
            <a:tbl>
              <a:tblPr firstRow="1" bandRow="1">
                <a:tableStyleId>{5C22544A-7EE6-4342-B048-85BDC9FD1C3A}</a:tableStyleId>
              </a:tblPr>
              <a:tblGrid>
                <a:gridCol w="1727200"/>
                <a:gridCol w="1727200"/>
                <a:gridCol w="1727200"/>
              </a:tblGrid>
              <a:tr h="370840">
                <a:tc>
                  <a:txBody>
                    <a:bodyPr/>
                    <a:lstStyle/>
                    <a:p>
                      <a:endParaRPr lang="en-ZA" dirty="0"/>
                    </a:p>
                  </a:txBody>
                  <a:tcPr>
                    <a:solidFill>
                      <a:schemeClr val="bg1"/>
                    </a:solidFill>
                  </a:tcPr>
                </a:tc>
                <a:tc>
                  <a:txBody>
                    <a:bodyPr/>
                    <a:lstStyle/>
                    <a:p>
                      <a:r>
                        <a:rPr lang="en-ZA" dirty="0" smtClean="0"/>
                        <a:t>Teacher</a:t>
                      </a:r>
                      <a:endParaRPr lang="en-ZA" dirty="0"/>
                    </a:p>
                  </a:txBody>
                  <a:tcPr>
                    <a:solidFill>
                      <a:srgbClr val="8BBDBE"/>
                    </a:solidFill>
                  </a:tcPr>
                </a:tc>
                <a:tc>
                  <a:txBody>
                    <a:bodyPr/>
                    <a:lstStyle/>
                    <a:p>
                      <a:r>
                        <a:rPr lang="en-ZA" dirty="0" smtClean="0"/>
                        <a:t>Student</a:t>
                      </a:r>
                      <a:endParaRPr lang="en-ZA" dirty="0"/>
                    </a:p>
                  </a:txBody>
                  <a:tcPr>
                    <a:solidFill>
                      <a:srgbClr val="8BBDBE"/>
                    </a:solidFill>
                  </a:tcPr>
                </a:tc>
              </a:tr>
              <a:tr h="370840">
                <a:tc>
                  <a:txBody>
                    <a:bodyPr/>
                    <a:lstStyle/>
                    <a:p>
                      <a:pPr marL="0" indent="0">
                        <a:buFont typeface="Arial" panose="020B0604020202020204" pitchFamily="34" charset="0"/>
                        <a:buNone/>
                      </a:pPr>
                      <a:r>
                        <a:rPr lang="en-ZA" dirty="0" smtClean="0">
                          <a:solidFill>
                            <a:schemeClr val="bg1"/>
                          </a:solidFill>
                        </a:rPr>
                        <a:t>Outside the classroom</a:t>
                      </a:r>
                      <a:endParaRPr lang="en-ZA" dirty="0">
                        <a:solidFill>
                          <a:schemeClr val="bg1"/>
                        </a:solidFill>
                      </a:endParaRPr>
                    </a:p>
                  </a:txBody>
                  <a:tcPr>
                    <a:solidFill>
                      <a:srgbClr val="5C8CA5"/>
                    </a:solidFill>
                  </a:tcPr>
                </a:tc>
                <a:tc>
                  <a:txBody>
                    <a:bodyPr/>
                    <a:lstStyle/>
                    <a:p>
                      <a:pPr marL="285750" indent="-285750">
                        <a:buFont typeface="Arial" panose="020B0604020202020204" pitchFamily="34" charset="0"/>
                        <a:buChar char="•"/>
                      </a:pPr>
                      <a:r>
                        <a:rPr lang="en-ZA" sz="1600" dirty="0" smtClean="0"/>
                        <a:t>Create online learning materials (typically video)</a:t>
                      </a:r>
                    </a:p>
                    <a:p>
                      <a:pPr marL="285750" indent="-285750">
                        <a:buFont typeface="Arial" panose="020B0604020202020204" pitchFamily="34" charset="0"/>
                        <a:buChar char="•"/>
                      </a:pPr>
                      <a:r>
                        <a:rPr lang="en-ZA" sz="1600" dirty="0" smtClean="0"/>
                        <a:t>Map out activities</a:t>
                      </a:r>
                    </a:p>
                    <a:p>
                      <a:pPr marL="285750" indent="-285750">
                        <a:buFont typeface="Arial" panose="020B0604020202020204" pitchFamily="34" charset="0"/>
                        <a:buChar char="•"/>
                      </a:pPr>
                      <a:r>
                        <a:rPr lang="en-ZA" sz="1600" dirty="0" smtClean="0"/>
                        <a:t>Share with learners</a:t>
                      </a:r>
                      <a:endParaRPr lang="en-ZA" sz="1600" dirty="0"/>
                    </a:p>
                  </a:txBody>
                  <a:tcPr>
                    <a:solidFill>
                      <a:srgbClr val="FFE292">
                        <a:alpha val="50196"/>
                      </a:srgbClr>
                    </a:solidFill>
                  </a:tcPr>
                </a:tc>
                <a:tc>
                  <a:txBody>
                    <a:bodyPr/>
                    <a:lstStyle/>
                    <a:p>
                      <a:pPr marL="285750" indent="-285750">
                        <a:buFont typeface="Arial" panose="020B0604020202020204" pitchFamily="34" charset="0"/>
                        <a:buChar char="•"/>
                      </a:pPr>
                      <a:r>
                        <a:rPr lang="en-ZA" sz="1600" dirty="0" smtClean="0"/>
                        <a:t>Use online learning materials to learn at own time and pace</a:t>
                      </a:r>
                    </a:p>
                    <a:p>
                      <a:pPr marL="285750" indent="-285750">
                        <a:buFont typeface="Arial" panose="020B0604020202020204" pitchFamily="34" charset="0"/>
                        <a:buChar char="•"/>
                      </a:pPr>
                      <a:r>
                        <a:rPr lang="en-ZA" sz="1600" dirty="0" smtClean="0"/>
                        <a:t>Prepare</a:t>
                      </a:r>
                      <a:r>
                        <a:rPr lang="en-ZA" sz="1600" baseline="0" dirty="0" smtClean="0"/>
                        <a:t> for in-class activities</a:t>
                      </a:r>
                    </a:p>
                    <a:p>
                      <a:pPr marL="285750" indent="-285750">
                        <a:buFont typeface="Arial" panose="020B0604020202020204" pitchFamily="34" charset="0"/>
                        <a:buChar char="•"/>
                      </a:pPr>
                      <a:r>
                        <a:rPr lang="en-ZA" sz="1600" baseline="0" dirty="0" smtClean="0"/>
                        <a:t>Note down questions</a:t>
                      </a:r>
                      <a:endParaRPr lang="en-ZA" sz="1600" dirty="0"/>
                    </a:p>
                  </a:txBody>
                  <a:tcPr>
                    <a:solidFill>
                      <a:srgbClr val="FFE292">
                        <a:alpha val="80000"/>
                      </a:srgbClr>
                    </a:solidFill>
                  </a:tcPr>
                </a:tc>
              </a:tr>
              <a:tr h="370840">
                <a:tc>
                  <a:txBody>
                    <a:bodyPr/>
                    <a:lstStyle/>
                    <a:p>
                      <a:r>
                        <a:rPr lang="en-ZA" dirty="0" smtClean="0">
                          <a:solidFill>
                            <a:schemeClr val="bg1"/>
                          </a:solidFill>
                        </a:rPr>
                        <a:t>Inside</a:t>
                      </a:r>
                      <a:r>
                        <a:rPr lang="en-ZA" baseline="0" dirty="0" smtClean="0">
                          <a:solidFill>
                            <a:schemeClr val="bg1"/>
                          </a:solidFill>
                        </a:rPr>
                        <a:t> the classroom</a:t>
                      </a:r>
                      <a:endParaRPr lang="en-ZA" dirty="0">
                        <a:solidFill>
                          <a:schemeClr val="bg1"/>
                        </a:solidFill>
                      </a:endParaRPr>
                    </a:p>
                  </a:txBody>
                  <a:tcPr>
                    <a:solidFill>
                      <a:srgbClr val="5C8CA5"/>
                    </a:solidFill>
                  </a:tcPr>
                </a:tc>
                <a:tc>
                  <a:txBody>
                    <a:bodyPr/>
                    <a:lstStyle/>
                    <a:p>
                      <a:pPr marL="285750" indent="-285750">
                        <a:buFont typeface="Arial" panose="020B0604020202020204" pitchFamily="34" charset="0"/>
                        <a:buChar char="•"/>
                      </a:pPr>
                      <a:r>
                        <a:rPr lang="en-ZA" sz="1600" dirty="0" smtClean="0"/>
                        <a:t>Facilitate discussion</a:t>
                      </a:r>
                    </a:p>
                    <a:p>
                      <a:pPr marL="285750" indent="-285750">
                        <a:buFont typeface="Arial" panose="020B0604020202020204" pitchFamily="34" charset="0"/>
                        <a:buChar char="•"/>
                      </a:pPr>
                      <a:r>
                        <a:rPr lang="en-ZA" sz="1600" dirty="0" smtClean="0"/>
                        <a:t>Respond</a:t>
                      </a:r>
                      <a:r>
                        <a:rPr lang="en-ZA" sz="1600" baseline="0" dirty="0" smtClean="0"/>
                        <a:t> to questions</a:t>
                      </a:r>
                      <a:endParaRPr lang="en-ZA" sz="1600" dirty="0"/>
                    </a:p>
                  </a:txBody>
                  <a:tcPr>
                    <a:solidFill>
                      <a:srgbClr val="FFE292">
                        <a:alpha val="50196"/>
                      </a:srgbClr>
                    </a:solidFill>
                  </a:tcPr>
                </a:tc>
                <a:tc>
                  <a:txBody>
                    <a:bodyPr/>
                    <a:lstStyle/>
                    <a:p>
                      <a:pPr marL="285750" indent="-285750">
                        <a:buFont typeface="Arial" panose="020B0604020202020204" pitchFamily="34" charset="0"/>
                        <a:buChar char="•"/>
                      </a:pPr>
                      <a:r>
                        <a:rPr lang="en-ZA" sz="1600" dirty="0" smtClean="0"/>
                        <a:t>Participate in in-class activities</a:t>
                      </a:r>
                    </a:p>
                    <a:p>
                      <a:pPr marL="285750" indent="-285750">
                        <a:buFont typeface="Arial" panose="020B0604020202020204" pitchFamily="34" charset="0"/>
                        <a:buChar char="•"/>
                      </a:pPr>
                      <a:r>
                        <a:rPr lang="en-ZA" sz="1600" dirty="0" smtClean="0"/>
                        <a:t>Ask questions</a:t>
                      </a:r>
                      <a:endParaRPr lang="en-ZA" sz="1600" dirty="0"/>
                    </a:p>
                  </a:txBody>
                  <a:tcPr>
                    <a:solidFill>
                      <a:srgbClr val="FFE292">
                        <a:alpha val="80000"/>
                      </a:srgbClr>
                    </a:solidFill>
                  </a:tcPr>
                </a:tc>
              </a:tr>
            </a:tbl>
          </a:graphicData>
        </a:graphic>
      </p:graphicFrame>
    </p:spTree>
    <p:extLst>
      <p:ext uri="{BB962C8B-B14F-4D97-AF65-F5344CB8AC3E}">
        <p14:creationId xmlns:p14="http://schemas.microsoft.com/office/powerpoint/2010/main" val="2766532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9528426" y="1786438"/>
            <a:ext cx="2255359" cy="1077218"/>
          </a:xfrm>
          <a:prstGeom prst="rect">
            <a:avLst/>
          </a:prstGeom>
          <a:noFill/>
        </p:spPr>
        <p:txBody>
          <a:bodyPr wrap="square" rtlCol="0">
            <a:spAutoFit/>
          </a:bodyPr>
          <a:lstStyle/>
          <a:p>
            <a:pPr algn="r"/>
            <a:r>
              <a:rPr lang="en-ZA" sz="1600" dirty="0">
                <a:solidFill>
                  <a:srgbClr val="457392"/>
                </a:solidFill>
              </a:rPr>
              <a:t>Principles have </a:t>
            </a:r>
            <a:br>
              <a:rPr lang="en-ZA" sz="1600" dirty="0">
                <a:solidFill>
                  <a:srgbClr val="457392"/>
                </a:solidFill>
              </a:rPr>
            </a:br>
            <a:r>
              <a:rPr lang="en-ZA" sz="1600" dirty="0">
                <a:solidFill>
                  <a:srgbClr val="457392"/>
                </a:solidFill>
              </a:rPr>
              <a:t>universal application while practices are situationally specific.</a:t>
            </a:r>
            <a:endParaRPr lang="en-ZA" sz="1600" dirty="0">
              <a:solidFill>
                <a:srgbClr val="457392"/>
              </a:solidFill>
            </a:endParaRPr>
          </a:p>
        </p:txBody>
      </p:sp>
      <p:sp>
        <p:nvSpPr>
          <p:cNvPr id="3" name="Content Placeholder 2"/>
          <p:cNvSpPr>
            <a:spLocks noGrp="1"/>
          </p:cNvSpPr>
          <p:nvPr>
            <p:ph idx="1"/>
          </p:nvPr>
        </p:nvSpPr>
        <p:spPr/>
        <p:txBody>
          <a:bodyPr>
            <a:noAutofit/>
          </a:bodyPr>
          <a:lstStyle/>
          <a:p>
            <a:r>
              <a:rPr lang="en-ZA" sz="2200" dirty="0" smtClean="0"/>
              <a:t>At this point in the study unit you should be ready to select an </a:t>
            </a:r>
            <a:br>
              <a:rPr lang="en-ZA" sz="2200" dirty="0" smtClean="0"/>
            </a:br>
            <a:r>
              <a:rPr lang="en-ZA" sz="2200" dirty="0" smtClean="0"/>
              <a:t>appropriate teaching pedagogy (practice grounded in theory) for your </a:t>
            </a:r>
            <a:br>
              <a:rPr lang="en-ZA" sz="2200" dirty="0" smtClean="0"/>
            </a:br>
            <a:r>
              <a:rPr lang="en-ZA" sz="2200" dirty="0" smtClean="0"/>
              <a:t>online classroom.</a:t>
            </a:r>
          </a:p>
          <a:p>
            <a:r>
              <a:rPr lang="en-ZA" sz="2200" dirty="0" smtClean="0"/>
              <a:t>Keep in mind that what you want you learners to know, understand and be </a:t>
            </a:r>
            <a:br>
              <a:rPr lang="en-ZA" sz="2200" dirty="0" smtClean="0"/>
            </a:br>
            <a:r>
              <a:rPr lang="en-ZA" sz="2200" dirty="0" smtClean="0"/>
              <a:t>able to do in a specific context determines the strategy appropriate to achieving</a:t>
            </a:r>
            <a:br>
              <a:rPr lang="en-ZA" sz="2200" dirty="0" smtClean="0"/>
            </a:br>
            <a:r>
              <a:rPr lang="en-ZA" sz="2200" dirty="0" smtClean="0"/>
              <a:t>these intended outcomes.</a:t>
            </a:r>
          </a:p>
          <a:p>
            <a:r>
              <a:rPr lang="en-ZA" sz="2200" dirty="0" smtClean="0"/>
              <a:t>To select an appropriate teaching pedagogy, it will be helpful to answer the following questions at this point:</a:t>
            </a:r>
          </a:p>
          <a:p>
            <a:pPr lvl="1"/>
            <a:r>
              <a:rPr lang="en-ZA" sz="2000" dirty="0" smtClean="0"/>
              <a:t>How can I optimally blend online and face-to-face teaching and learning by tapping into the opportunities offered by the different modes? </a:t>
            </a:r>
          </a:p>
          <a:p>
            <a:pPr lvl="1"/>
            <a:r>
              <a:rPr lang="en-ZA" sz="2000" dirty="0" smtClean="0"/>
              <a:t>How can I combine the principles underlying different teaching approaches (for example, behaviourism, cognitivism and social constructivism) to guide my practice with the aim to maximise learning? </a:t>
            </a:r>
            <a:endParaRPr lang="en-ZA" sz="2000" dirty="0"/>
          </a:p>
        </p:txBody>
      </p:sp>
      <p:sp>
        <p:nvSpPr>
          <p:cNvPr id="2" name="Title 1"/>
          <p:cNvSpPr>
            <a:spLocks noGrp="1"/>
          </p:cNvSpPr>
          <p:nvPr>
            <p:ph type="title"/>
          </p:nvPr>
        </p:nvSpPr>
        <p:spPr/>
        <p:txBody>
          <a:bodyPr>
            <a:normAutofit/>
          </a:bodyPr>
          <a:lstStyle/>
          <a:p>
            <a:r>
              <a:rPr lang="en-ZA" sz="3600" dirty="0"/>
              <a:t>A</a:t>
            </a:r>
            <a:r>
              <a:rPr lang="en-ZA" sz="3600" dirty="0" smtClean="0"/>
              <a:t>n online teaching pedagogy for your practice</a:t>
            </a:r>
            <a:endParaRPr lang="en-ZA" sz="36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grpSp>
        <p:nvGrpSpPr>
          <p:cNvPr id="9" name="Group 8"/>
          <p:cNvGrpSpPr/>
          <p:nvPr/>
        </p:nvGrpSpPr>
        <p:grpSpPr>
          <a:xfrm>
            <a:off x="10343605" y="2872520"/>
            <a:ext cx="568392" cy="130628"/>
            <a:chOff x="10408920" y="3140313"/>
            <a:chExt cx="568392" cy="130628"/>
          </a:xfrm>
          <a:solidFill>
            <a:srgbClr val="CDDA77"/>
          </a:solidFill>
        </p:grpSpPr>
        <p:sp>
          <p:nvSpPr>
            <p:cNvPr id="10" name="Oval 9"/>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Oval 10"/>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Oval 11"/>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41515423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Demonstrate your learning</a:t>
            </a:r>
            <a:endParaRPr lang="en-ZA" dirty="0"/>
          </a:p>
        </p:txBody>
      </p:sp>
      <p:sp>
        <p:nvSpPr>
          <p:cNvPr id="3" name="Content Placeholder 2"/>
          <p:cNvSpPr>
            <a:spLocks noGrp="1"/>
          </p:cNvSpPr>
          <p:nvPr>
            <p:ph idx="1"/>
          </p:nvPr>
        </p:nvSpPr>
        <p:spPr>
          <a:xfrm>
            <a:off x="838200" y="1825625"/>
            <a:ext cx="8945880" cy="4351338"/>
          </a:xfrm>
        </p:spPr>
        <p:txBody>
          <a:bodyPr>
            <a:noAutofit/>
          </a:bodyPr>
          <a:lstStyle/>
          <a:p>
            <a:r>
              <a:rPr lang="en-ZA" sz="2200" dirty="0" smtClean="0"/>
              <a:t>You will be required to explain by means of practical examples how you can</a:t>
            </a:r>
          </a:p>
          <a:p>
            <a:pPr lvl="1"/>
            <a:r>
              <a:rPr lang="en-ZA" sz="2000" dirty="0" smtClean="0"/>
              <a:t>organise the plotting of online and face-to-face learning experiences to achieve different types of learning outcomes; and</a:t>
            </a:r>
            <a:endParaRPr lang="en-ZA" sz="2200" dirty="0"/>
          </a:p>
          <a:p>
            <a:pPr lvl="1"/>
            <a:r>
              <a:rPr lang="en-ZA" sz="2000" dirty="0" smtClean="0"/>
              <a:t>utilise principles of the most appropriate teaching and learning approach to achieve these learning outcomes. </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
        <p:nvSpPr>
          <p:cNvPr id="14" name="TextBox 13"/>
          <p:cNvSpPr txBox="1"/>
          <p:nvPr/>
        </p:nvSpPr>
        <p:spPr>
          <a:xfrm>
            <a:off x="9528426" y="1786438"/>
            <a:ext cx="2255359" cy="1077218"/>
          </a:xfrm>
          <a:prstGeom prst="rect">
            <a:avLst/>
          </a:prstGeom>
          <a:noFill/>
        </p:spPr>
        <p:txBody>
          <a:bodyPr wrap="square" rtlCol="0">
            <a:spAutoFit/>
          </a:bodyPr>
          <a:lstStyle/>
          <a:p>
            <a:pPr algn="r"/>
            <a:r>
              <a:rPr lang="en-ZA" sz="1600" dirty="0" smtClean="0">
                <a:solidFill>
                  <a:srgbClr val="457392"/>
                </a:solidFill>
              </a:rPr>
              <a:t>What matters</a:t>
            </a:r>
            <a:br>
              <a:rPr lang="en-ZA" sz="1600" dirty="0" smtClean="0">
                <a:solidFill>
                  <a:srgbClr val="457392"/>
                </a:solidFill>
              </a:rPr>
            </a:br>
            <a:r>
              <a:rPr lang="en-ZA" sz="1600" dirty="0" smtClean="0">
                <a:solidFill>
                  <a:srgbClr val="457392"/>
                </a:solidFill>
              </a:rPr>
              <a:t>is not just what you know, but how </a:t>
            </a:r>
            <a:r>
              <a:rPr lang="en-ZA" sz="1600" smtClean="0">
                <a:solidFill>
                  <a:srgbClr val="457392"/>
                </a:solidFill>
              </a:rPr>
              <a:t>you </a:t>
            </a:r>
            <a:br>
              <a:rPr lang="en-ZA" sz="1600" smtClean="0">
                <a:solidFill>
                  <a:srgbClr val="457392"/>
                </a:solidFill>
              </a:rPr>
            </a:br>
            <a:r>
              <a:rPr lang="en-ZA" sz="1600" smtClean="0">
                <a:solidFill>
                  <a:srgbClr val="457392"/>
                </a:solidFill>
              </a:rPr>
              <a:t>use </a:t>
            </a:r>
            <a:r>
              <a:rPr lang="en-ZA" sz="1600" dirty="0" smtClean="0">
                <a:solidFill>
                  <a:srgbClr val="457392"/>
                </a:solidFill>
              </a:rPr>
              <a:t>it.</a:t>
            </a:r>
            <a:endParaRPr lang="en-ZA" sz="1600" dirty="0">
              <a:solidFill>
                <a:srgbClr val="457392"/>
              </a:solidFill>
            </a:endParaRPr>
          </a:p>
        </p:txBody>
      </p:sp>
      <p:grpSp>
        <p:nvGrpSpPr>
          <p:cNvPr id="15" name="Group 14"/>
          <p:cNvGrpSpPr/>
          <p:nvPr/>
        </p:nvGrpSpPr>
        <p:grpSpPr>
          <a:xfrm>
            <a:off x="10343605" y="2905176"/>
            <a:ext cx="568392" cy="130628"/>
            <a:chOff x="10408920" y="3140313"/>
            <a:chExt cx="568392" cy="130628"/>
          </a:xfrm>
          <a:solidFill>
            <a:srgbClr val="CDDA77"/>
          </a:solidFill>
        </p:grpSpPr>
        <p:sp>
          <p:nvSpPr>
            <p:cNvPr id="16" name="Oval 15"/>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Oval 16"/>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1062732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Diagram 18"/>
          <p:cNvGraphicFramePr/>
          <p:nvPr>
            <p:extLst>
              <p:ext uri="{D42A27DB-BD31-4B8C-83A1-F6EECF244321}">
                <p14:modId xmlns:p14="http://schemas.microsoft.com/office/powerpoint/2010/main" val="2938303632"/>
              </p:ext>
            </p:extLst>
          </p:nvPr>
        </p:nvGraphicFramePr>
        <p:xfrm>
          <a:off x="2020026" y="6815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Oval 14"/>
          <p:cNvSpPr/>
          <p:nvPr/>
        </p:nvSpPr>
        <p:spPr>
          <a:xfrm>
            <a:off x="5617030" y="1656141"/>
            <a:ext cx="862148" cy="862148"/>
          </a:xfrm>
          <a:prstGeom prst="ellipse">
            <a:avLst/>
          </a:prstGeom>
          <a:solidFill>
            <a:srgbClr val="CDDA7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Isosceles Triangle 17"/>
          <p:cNvSpPr/>
          <p:nvPr/>
        </p:nvSpPr>
        <p:spPr>
          <a:xfrm rot="5400000">
            <a:off x="5850739" y="1877534"/>
            <a:ext cx="394729" cy="419362"/>
          </a:xfrm>
          <a:prstGeom prst="triangle">
            <a:avLst/>
          </a:prstGeom>
          <a:solidFill>
            <a:srgbClr val="4573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TextBox 21"/>
          <p:cNvSpPr txBox="1"/>
          <p:nvPr/>
        </p:nvSpPr>
        <p:spPr>
          <a:xfrm>
            <a:off x="6531429" y="1932215"/>
            <a:ext cx="4298769" cy="338554"/>
          </a:xfrm>
          <a:prstGeom prst="rect">
            <a:avLst/>
          </a:prstGeom>
          <a:noFill/>
        </p:spPr>
        <p:txBody>
          <a:bodyPr wrap="square" rtlCol="0">
            <a:spAutoFit/>
          </a:bodyPr>
          <a:lstStyle/>
          <a:p>
            <a:r>
              <a:rPr lang="en-ZA" sz="1600" dirty="0" smtClean="0">
                <a:solidFill>
                  <a:srgbClr val="457392"/>
                </a:solidFill>
              </a:rPr>
              <a:t>Procced to the activities for this study unit</a:t>
            </a:r>
            <a:endParaRPr lang="en-ZA" sz="1600" dirty="0">
              <a:solidFill>
                <a:srgbClr val="457392"/>
              </a:solidFill>
            </a:endParaRPr>
          </a:p>
        </p:txBody>
      </p:sp>
    </p:spTree>
    <p:extLst>
      <p:ext uri="{BB962C8B-B14F-4D97-AF65-F5344CB8AC3E}">
        <p14:creationId xmlns:p14="http://schemas.microsoft.com/office/powerpoint/2010/main" val="1023749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
        <p:nvSpPr>
          <p:cNvPr id="2" name="Title 1"/>
          <p:cNvSpPr>
            <a:spLocks noGrp="1"/>
          </p:cNvSpPr>
          <p:nvPr>
            <p:ph type="title"/>
          </p:nvPr>
        </p:nvSpPr>
        <p:spPr/>
        <p:txBody>
          <a:bodyPr/>
          <a:lstStyle/>
          <a:p>
            <a:r>
              <a:rPr lang="en-ZA" dirty="0" smtClean="0"/>
              <a:t>What you will learn</a:t>
            </a:r>
            <a:endParaRPr lang="en-ZA" dirty="0"/>
          </a:p>
        </p:txBody>
      </p:sp>
      <p:sp>
        <p:nvSpPr>
          <p:cNvPr id="3" name="Content Placeholder 2"/>
          <p:cNvSpPr>
            <a:spLocks noGrp="1"/>
          </p:cNvSpPr>
          <p:nvPr>
            <p:ph idx="1"/>
          </p:nvPr>
        </p:nvSpPr>
        <p:spPr/>
        <p:txBody>
          <a:bodyPr>
            <a:noAutofit/>
          </a:bodyPr>
          <a:lstStyle/>
          <a:p>
            <a:pPr marL="0" indent="0">
              <a:buNone/>
            </a:pPr>
            <a:r>
              <a:rPr lang="en-ZA" sz="2200" dirty="0" smtClean="0"/>
              <a:t>At the end of this learning experience you should be able to</a:t>
            </a:r>
          </a:p>
          <a:p>
            <a:pPr>
              <a:spcAft>
                <a:spcPts val="1000"/>
              </a:spcAft>
            </a:pPr>
            <a:r>
              <a:rPr lang="en-ZA" sz="1800" dirty="0"/>
              <a:t>o</a:t>
            </a:r>
            <a:r>
              <a:rPr lang="en-ZA" sz="1800" dirty="0" smtClean="0"/>
              <a:t>utline and explain the notion of a broad online teaching pedagogy.</a:t>
            </a:r>
            <a:endParaRPr lang="en-ZA" sz="1800" dirty="0"/>
          </a:p>
          <a:p>
            <a:pPr marL="0" indent="0">
              <a:buNone/>
            </a:pPr>
            <a:r>
              <a:rPr lang="en-ZA" sz="2200" dirty="0" smtClean="0"/>
              <a:t>You have achieved the learning outcome when you can</a:t>
            </a:r>
          </a:p>
          <a:p>
            <a:r>
              <a:rPr lang="en-ZA" sz="1800" dirty="0" smtClean="0"/>
              <a:t>analyse </a:t>
            </a:r>
            <a:r>
              <a:rPr lang="en-ZA" sz="1800" dirty="0"/>
              <a:t>the </a:t>
            </a:r>
            <a:r>
              <a:rPr lang="en-ZA" sz="1800" dirty="0" smtClean="0"/>
              <a:t>main learning </a:t>
            </a:r>
            <a:r>
              <a:rPr lang="en-ZA" sz="1800" dirty="0"/>
              <a:t>theories and </a:t>
            </a:r>
            <a:r>
              <a:rPr lang="en-ZA" sz="1800" dirty="0" smtClean="0"/>
              <a:t>establish their </a:t>
            </a:r>
            <a:r>
              <a:rPr lang="en-ZA" sz="1800" dirty="0"/>
              <a:t>underlying </a:t>
            </a:r>
            <a:r>
              <a:rPr lang="en-ZA" sz="1800" dirty="0" smtClean="0"/>
              <a:t>principles;</a:t>
            </a:r>
            <a:endParaRPr lang="en-ZA" sz="1800" dirty="0"/>
          </a:p>
          <a:p>
            <a:r>
              <a:rPr lang="en-ZA" sz="1800" dirty="0" smtClean="0"/>
              <a:t>analyse </a:t>
            </a:r>
            <a:r>
              <a:rPr lang="en-ZA" sz="1800" dirty="0"/>
              <a:t>selected </a:t>
            </a:r>
            <a:r>
              <a:rPr lang="en-ZA" sz="1800" dirty="0" smtClean="0"/>
              <a:t>instructional design </a:t>
            </a:r>
            <a:r>
              <a:rPr lang="en-ZA" sz="1800" dirty="0"/>
              <a:t>theories and </a:t>
            </a:r>
            <a:r>
              <a:rPr lang="en-ZA" sz="1800" dirty="0" smtClean="0"/>
              <a:t>establish their </a:t>
            </a:r>
            <a:r>
              <a:rPr lang="en-ZA" sz="1800" dirty="0"/>
              <a:t>underlying </a:t>
            </a:r>
            <a:r>
              <a:rPr lang="en-ZA" sz="1800" dirty="0" smtClean="0"/>
              <a:t>principles;</a:t>
            </a:r>
            <a:endParaRPr lang="en-ZA" sz="1800" dirty="0"/>
          </a:p>
          <a:p>
            <a:r>
              <a:rPr lang="en-ZA" sz="1800" dirty="0"/>
              <a:t>r</a:t>
            </a:r>
            <a:r>
              <a:rPr lang="en-ZA" sz="1800" dirty="0" smtClean="0"/>
              <a:t>eview and reflect on the potential impact of educational technologies on distance higher education;</a:t>
            </a:r>
          </a:p>
          <a:p>
            <a:r>
              <a:rPr lang="en-ZA" sz="1800" dirty="0" smtClean="0"/>
              <a:t>compare </a:t>
            </a:r>
            <a:r>
              <a:rPr lang="en-ZA" sz="1800" dirty="0"/>
              <a:t>and contrast online teaching and face-to-face teaching</a:t>
            </a:r>
            <a:r>
              <a:rPr lang="en-ZA" sz="1800" dirty="0" smtClean="0"/>
              <a:t>;</a:t>
            </a:r>
            <a:endParaRPr lang="en-ZA" sz="1800" dirty="0"/>
          </a:p>
          <a:p>
            <a:r>
              <a:rPr lang="en-ZA" sz="1800" dirty="0" smtClean="0"/>
              <a:t>identify </a:t>
            </a:r>
            <a:r>
              <a:rPr lang="en-ZA" sz="1800" dirty="0"/>
              <a:t>an optimal blend of online teaching and face-to-face teaching in a flipped </a:t>
            </a:r>
            <a:r>
              <a:rPr lang="en-ZA" sz="1800" dirty="0" smtClean="0"/>
              <a:t>classroom;</a:t>
            </a:r>
            <a:endParaRPr lang="en-ZA" sz="1800" dirty="0"/>
          </a:p>
          <a:p>
            <a:r>
              <a:rPr lang="en-ZA" sz="1800" dirty="0" smtClean="0"/>
              <a:t>select </a:t>
            </a:r>
            <a:r>
              <a:rPr lang="en-ZA" sz="1800" dirty="0"/>
              <a:t>an appropriate online teaching pedagogy and motivate your </a:t>
            </a:r>
            <a:r>
              <a:rPr lang="en-ZA" sz="1800" dirty="0" smtClean="0"/>
              <a:t>choice; and</a:t>
            </a:r>
            <a:endParaRPr lang="en-ZA" sz="1800" dirty="0"/>
          </a:p>
          <a:p>
            <a:r>
              <a:rPr lang="en-ZA" sz="1800" dirty="0" smtClean="0"/>
              <a:t>explain </a:t>
            </a:r>
            <a:r>
              <a:rPr lang="en-ZA" sz="1800" dirty="0"/>
              <a:t>the application of the selected online teaching pedagogy in the distance higher education context where you </a:t>
            </a:r>
            <a:r>
              <a:rPr lang="en-ZA" sz="1800" dirty="0" smtClean="0"/>
              <a:t>work.</a:t>
            </a:r>
            <a:endParaRPr lang="en-ZA" sz="1800" dirty="0"/>
          </a:p>
          <a:p>
            <a:endParaRPr lang="en-ZA" dirty="0" smtClean="0"/>
          </a:p>
          <a:p>
            <a:pPr marL="0" indent="0">
              <a:buNone/>
            </a:pPr>
            <a:endParaRPr lang="en-ZA" dirty="0"/>
          </a:p>
        </p:txBody>
      </p:sp>
      <p:sp>
        <p:nvSpPr>
          <p:cNvPr id="5" name="TextBox 4"/>
          <p:cNvSpPr txBox="1"/>
          <p:nvPr/>
        </p:nvSpPr>
        <p:spPr>
          <a:xfrm>
            <a:off x="9528426" y="1786438"/>
            <a:ext cx="2255359" cy="1323439"/>
          </a:xfrm>
          <a:prstGeom prst="rect">
            <a:avLst/>
          </a:prstGeom>
          <a:noFill/>
        </p:spPr>
        <p:txBody>
          <a:bodyPr wrap="square" rtlCol="0">
            <a:spAutoFit/>
          </a:bodyPr>
          <a:lstStyle/>
          <a:p>
            <a:pPr algn="r"/>
            <a:r>
              <a:rPr lang="en-ZA" sz="1600" dirty="0">
                <a:solidFill>
                  <a:srgbClr val="457392"/>
                </a:solidFill>
              </a:rPr>
              <a:t>U</a:t>
            </a:r>
            <a:r>
              <a:rPr lang="en-ZA" sz="1600" dirty="0" smtClean="0">
                <a:solidFill>
                  <a:srgbClr val="457392"/>
                </a:solidFill>
              </a:rPr>
              <a:t>se the </a:t>
            </a:r>
            <a:br>
              <a:rPr lang="en-ZA" sz="1600" dirty="0" smtClean="0">
                <a:solidFill>
                  <a:srgbClr val="457392"/>
                </a:solidFill>
              </a:rPr>
            </a:br>
            <a:r>
              <a:rPr lang="en-ZA" sz="1600" dirty="0" smtClean="0">
                <a:solidFill>
                  <a:srgbClr val="457392"/>
                </a:solidFill>
              </a:rPr>
              <a:t>doing words in the learning outcome and assessment criteria to guide your learning.</a:t>
            </a:r>
            <a:endParaRPr lang="en-ZA" sz="1600" dirty="0">
              <a:solidFill>
                <a:srgbClr val="457392"/>
              </a:solidFill>
            </a:endParaRPr>
          </a:p>
        </p:txBody>
      </p:sp>
      <p:grpSp>
        <p:nvGrpSpPr>
          <p:cNvPr id="15" name="Group 14"/>
          <p:cNvGrpSpPr/>
          <p:nvPr/>
        </p:nvGrpSpPr>
        <p:grpSpPr>
          <a:xfrm>
            <a:off x="10343605" y="3150111"/>
            <a:ext cx="568392" cy="130628"/>
            <a:chOff x="10408920" y="3140313"/>
            <a:chExt cx="568392" cy="130628"/>
          </a:xfrm>
          <a:solidFill>
            <a:srgbClr val="CDDA77"/>
          </a:solidFill>
        </p:grpSpPr>
        <p:sp>
          <p:nvSpPr>
            <p:cNvPr id="12" name="Oval 11"/>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Oval 12"/>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Oval 13"/>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2318135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cxnSp>
        <p:nvCxnSpPr>
          <p:cNvPr id="16" name="Straight Connector 15"/>
          <p:cNvCxnSpPr/>
          <p:nvPr/>
        </p:nvCxnSpPr>
        <p:spPr>
          <a:xfrm>
            <a:off x="2407125" y="4591141"/>
            <a:ext cx="2752700" cy="0"/>
          </a:xfrm>
          <a:prstGeom prst="line">
            <a:avLst/>
          </a:prstGeom>
          <a:ln w="38100">
            <a:solidFill>
              <a:srgbClr val="F6B56C"/>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407125" y="3474256"/>
            <a:ext cx="2752700" cy="0"/>
          </a:xfrm>
          <a:prstGeom prst="line">
            <a:avLst/>
          </a:prstGeom>
          <a:ln w="38100">
            <a:solidFill>
              <a:srgbClr val="F6B56C"/>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407125" y="2383497"/>
            <a:ext cx="2752700" cy="0"/>
          </a:xfrm>
          <a:prstGeom prst="line">
            <a:avLst/>
          </a:prstGeom>
          <a:ln w="38100">
            <a:solidFill>
              <a:srgbClr val="F6B56C"/>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ZA" dirty="0" smtClean="0"/>
              <a:t>Important concepts to know</a:t>
            </a:r>
          </a:p>
        </p:txBody>
      </p:sp>
      <p:sp>
        <p:nvSpPr>
          <p:cNvPr id="4" name="Rounded Rectangle 3"/>
          <p:cNvSpPr/>
          <p:nvPr/>
        </p:nvSpPr>
        <p:spPr>
          <a:xfrm>
            <a:off x="887632" y="1887109"/>
            <a:ext cx="3500845" cy="992777"/>
          </a:xfrm>
          <a:prstGeom prst="roundRect">
            <a:avLst/>
          </a:prstGeom>
          <a:solidFill>
            <a:srgbClr val="5C8CA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t>Learning theory</a:t>
            </a:r>
            <a:endParaRPr lang="en-ZA" dirty="0"/>
          </a:p>
        </p:txBody>
      </p:sp>
      <p:sp>
        <p:nvSpPr>
          <p:cNvPr id="5" name="Rounded Rectangle 4"/>
          <p:cNvSpPr/>
          <p:nvPr/>
        </p:nvSpPr>
        <p:spPr>
          <a:xfrm>
            <a:off x="887632" y="2977868"/>
            <a:ext cx="3500845" cy="992777"/>
          </a:xfrm>
          <a:prstGeom prst="roundRect">
            <a:avLst/>
          </a:prstGeom>
          <a:solidFill>
            <a:srgbClr val="5C8CA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t>Instructional design theory</a:t>
            </a:r>
            <a:endParaRPr lang="en-ZA" dirty="0"/>
          </a:p>
        </p:txBody>
      </p:sp>
      <p:sp>
        <p:nvSpPr>
          <p:cNvPr id="6" name="Rounded Rectangle 5"/>
          <p:cNvSpPr/>
          <p:nvPr/>
        </p:nvSpPr>
        <p:spPr>
          <a:xfrm>
            <a:off x="887632" y="4094753"/>
            <a:ext cx="3500845" cy="992777"/>
          </a:xfrm>
          <a:prstGeom prst="roundRect">
            <a:avLst/>
          </a:prstGeom>
          <a:solidFill>
            <a:srgbClr val="5C8CA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t>Instructional development model</a:t>
            </a:r>
            <a:endParaRPr lang="en-ZA" dirty="0"/>
          </a:p>
        </p:txBody>
      </p:sp>
      <p:sp>
        <p:nvSpPr>
          <p:cNvPr id="11" name="TextBox 10"/>
          <p:cNvSpPr txBox="1"/>
          <p:nvPr/>
        </p:nvSpPr>
        <p:spPr>
          <a:xfrm>
            <a:off x="5238203" y="1912759"/>
            <a:ext cx="3030583" cy="923330"/>
          </a:xfrm>
          <a:prstGeom prst="rect">
            <a:avLst/>
          </a:prstGeom>
          <a:noFill/>
        </p:spPr>
        <p:txBody>
          <a:bodyPr wrap="square" rtlCol="0">
            <a:spAutoFit/>
          </a:bodyPr>
          <a:lstStyle/>
          <a:p>
            <a:r>
              <a:rPr lang="en-ZA" dirty="0" smtClean="0"/>
              <a:t>Describes how people learn and therefore underpins instructional design theory</a:t>
            </a:r>
            <a:endParaRPr lang="en-ZA" dirty="0"/>
          </a:p>
        </p:txBody>
      </p:sp>
      <p:sp>
        <p:nvSpPr>
          <p:cNvPr id="12" name="TextBox 11"/>
          <p:cNvSpPr txBox="1"/>
          <p:nvPr/>
        </p:nvSpPr>
        <p:spPr>
          <a:xfrm>
            <a:off x="5238203" y="3023111"/>
            <a:ext cx="4232365" cy="923330"/>
          </a:xfrm>
          <a:prstGeom prst="rect">
            <a:avLst/>
          </a:prstGeom>
          <a:noFill/>
        </p:spPr>
        <p:txBody>
          <a:bodyPr wrap="square" rtlCol="0">
            <a:spAutoFit/>
          </a:bodyPr>
          <a:lstStyle/>
          <a:p>
            <a:r>
              <a:rPr lang="en-ZA" dirty="0" smtClean="0"/>
              <a:t>Prescribes what teaching should be like to help people learn and therefore guides educational practices</a:t>
            </a:r>
            <a:endParaRPr lang="en-ZA" dirty="0"/>
          </a:p>
        </p:txBody>
      </p:sp>
      <p:sp>
        <p:nvSpPr>
          <p:cNvPr id="13" name="TextBox 12"/>
          <p:cNvSpPr txBox="1"/>
          <p:nvPr/>
        </p:nvSpPr>
        <p:spPr>
          <a:xfrm>
            <a:off x="5238203" y="4119089"/>
            <a:ext cx="6322426" cy="923330"/>
          </a:xfrm>
          <a:prstGeom prst="rect">
            <a:avLst/>
          </a:prstGeom>
          <a:noFill/>
        </p:spPr>
        <p:txBody>
          <a:bodyPr wrap="square" rtlCol="0">
            <a:spAutoFit/>
          </a:bodyPr>
          <a:lstStyle/>
          <a:p>
            <a:r>
              <a:rPr lang="en-ZA" dirty="0" smtClean="0"/>
              <a:t>Provides guidelines to break down the instructional design process into practical and systematic steps, for example: </a:t>
            </a:r>
            <a:br>
              <a:rPr lang="en-ZA" dirty="0" smtClean="0"/>
            </a:br>
            <a:r>
              <a:rPr lang="en-ZA" dirty="0" smtClean="0"/>
              <a:t>Analysis &gt;</a:t>
            </a:r>
            <a:r>
              <a:rPr lang="en-ZA" dirty="0"/>
              <a:t> </a:t>
            </a:r>
            <a:r>
              <a:rPr lang="en-ZA" dirty="0" smtClean="0"/>
              <a:t>Design &gt; Development &gt; Implementation &gt; Evaluation</a:t>
            </a:r>
            <a:endParaRPr lang="en-ZA" dirty="0"/>
          </a:p>
        </p:txBody>
      </p:sp>
      <p:grpSp>
        <p:nvGrpSpPr>
          <p:cNvPr id="20" name="Group 19"/>
          <p:cNvGrpSpPr/>
          <p:nvPr/>
        </p:nvGrpSpPr>
        <p:grpSpPr>
          <a:xfrm>
            <a:off x="10343605" y="2905179"/>
            <a:ext cx="568392" cy="130628"/>
            <a:chOff x="10408920" y="3140313"/>
            <a:chExt cx="568392" cy="130628"/>
          </a:xfrm>
          <a:solidFill>
            <a:srgbClr val="CDDA77"/>
          </a:solidFill>
        </p:grpSpPr>
        <p:sp>
          <p:nvSpPr>
            <p:cNvPr id="21" name="Oval 20"/>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Oval 21"/>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29" name="TextBox 28"/>
          <p:cNvSpPr txBox="1"/>
          <p:nvPr/>
        </p:nvSpPr>
        <p:spPr>
          <a:xfrm>
            <a:off x="9528426" y="1786438"/>
            <a:ext cx="2255359" cy="1077218"/>
          </a:xfrm>
          <a:prstGeom prst="rect">
            <a:avLst/>
          </a:prstGeom>
          <a:noFill/>
        </p:spPr>
        <p:txBody>
          <a:bodyPr wrap="square" rtlCol="0">
            <a:spAutoFit/>
          </a:bodyPr>
          <a:lstStyle/>
          <a:p>
            <a:pPr algn="r"/>
            <a:r>
              <a:rPr lang="en-ZA" sz="1600" dirty="0">
                <a:solidFill>
                  <a:srgbClr val="457392"/>
                </a:solidFill>
              </a:rPr>
              <a:t>Note the </a:t>
            </a:r>
            <a:r>
              <a:rPr lang="en-ZA" sz="1600" dirty="0" smtClean="0">
                <a:solidFill>
                  <a:srgbClr val="457392"/>
                </a:solidFill>
              </a:rPr>
              <a:t/>
            </a:r>
            <a:br>
              <a:rPr lang="en-ZA" sz="1600" dirty="0" smtClean="0">
                <a:solidFill>
                  <a:srgbClr val="457392"/>
                </a:solidFill>
              </a:rPr>
            </a:br>
            <a:r>
              <a:rPr lang="en-ZA" sz="1600" dirty="0" smtClean="0">
                <a:solidFill>
                  <a:srgbClr val="457392"/>
                </a:solidFill>
              </a:rPr>
              <a:t>distinct</a:t>
            </a:r>
            <a:r>
              <a:rPr lang="en-ZA" sz="1600" dirty="0">
                <a:solidFill>
                  <a:srgbClr val="457392"/>
                </a:solidFill>
              </a:rPr>
              <a:t>, but inter-related nature of these key </a:t>
            </a:r>
            <a:r>
              <a:rPr lang="en-ZA" sz="1600" dirty="0" smtClean="0">
                <a:solidFill>
                  <a:srgbClr val="457392"/>
                </a:solidFill>
              </a:rPr>
              <a:t>concepts</a:t>
            </a:r>
            <a:r>
              <a:rPr lang="en-ZA" sz="1600" dirty="0" smtClean="0">
                <a:solidFill>
                  <a:schemeClr val="tx1">
                    <a:lumMod val="50000"/>
                    <a:lumOff val="50000"/>
                  </a:schemeClr>
                </a:solidFill>
              </a:rPr>
              <a:t>.</a:t>
            </a:r>
            <a:endParaRPr lang="en-ZA" sz="1600" dirty="0">
              <a:solidFill>
                <a:schemeClr val="tx1">
                  <a:lumMod val="50000"/>
                  <a:lumOff val="50000"/>
                </a:schemeClr>
              </a:solidFill>
            </a:endParaRPr>
          </a:p>
        </p:txBody>
      </p:sp>
      <p:sp>
        <p:nvSpPr>
          <p:cNvPr id="18" name="TextBox 17"/>
          <p:cNvSpPr txBox="1"/>
          <p:nvPr/>
        </p:nvSpPr>
        <p:spPr>
          <a:xfrm>
            <a:off x="1530011" y="5424795"/>
            <a:ext cx="9861889" cy="707886"/>
          </a:xfrm>
          <a:prstGeom prst="rect">
            <a:avLst/>
          </a:prstGeom>
          <a:noFill/>
        </p:spPr>
        <p:txBody>
          <a:bodyPr wrap="square" rtlCol="0">
            <a:spAutoFit/>
          </a:bodyPr>
          <a:lstStyle/>
          <a:p>
            <a:r>
              <a:rPr lang="en-ZA" sz="2000" dirty="0">
                <a:solidFill>
                  <a:srgbClr val="457392"/>
                </a:solidFill>
              </a:rPr>
              <a:t>The availability of information and communication technologies shifted the focus to designing human centred learning </a:t>
            </a:r>
            <a:r>
              <a:rPr lang="en-ZA" sz="2000" dirty="0" smtClean="0">
                <a:solidFill>
                  <a:srgbClr val="457392"/>
                </a:solidFill>
              </a:rPr>
              <a:t>experiences.</a:t>
            </a:r>
            <a:endParaRPr lang="en-ZA" sz="2000" dirty="0">
              <a:solidFill>
                <a:srgbClr val="457392"/>
              </a:solidFill>
            </a:endParaRPr>
          </a:p>
        </p:txBody>
      </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400" y="5384044"/>
            <a:ext cx="584230" cy="762039"/>
          </a:xfrm>
          <a:prstGeom prst="rect">
            <a:avLst/>
          </a:prstGeom>
        </p:spPr>
      </p:pic>
    </p:spTree>
    <p:extLst>
      <p:ext uri="{BB962C8B-B14F-4D97-AF65-F5344CB8AC3E}">
        <p14:creationId xmlns:p14="http://schemas.microsoft.com/office/powerpoint/2010/main" val="39990187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p:cNvCxnSpPr/>
          <p:nvPr/>
        </p:nvCxnSpPr>
        <p:spPr>
          <a:xfrm>
            <a:off x="7848218" y="4738550"/>
            <a:ext cx="1143358" cy="1143358"/>
          </a:xfrm>
          <a:prstGeom prst="line">
            <a:avLst/>
          </a:prstGeom>
          <a:ln w="38100">
            <a:solidFill>
              <a:srgbClr val="FFE292"/>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500954" y="4598130"/>
            <a:ext cx="0" cy="603307"/>
          </a:xfrm>
          <a:prstGeom prst="line">
            <a:avLst/>
          </a:prstGeom>
          <a:ln w="38100">
            <a:solidFill>
              <a:srgbClr val="FFE292"/>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9869304" y="2413451"/>
            <a:ext cx="19134" cy="2787986"/>
          </a:xfrm>
          <a:prstGeom prst="line">
            <a:avLst/>
          </a:prstGeom>
          <a:ln w="38100">
            <a:solidFill>
              <a:srgbClr val="FFE292"/>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925727" y="6197582"/>
            <a:ext cx="2688166" cy="0"/>
          </a:xfrm>
          <a:prstGeom prst="line">
            <a:avLst/>
          </a:prstGeom>
          <a:ln w="38100">
            <a:solidFill>
              <a:srgbClr val="FFE292"/>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2941276" y="4415246"/>
            <a:ext cx="0" cy="1782340"/>
          </a:xfrm>
          <a:prstGeom prst="line">
            <a:avLst/>
          </a:prstGeom>
          <a:ln w="38100">
            <a:solidFill>
              <a:srgbClr val="FFE292"/>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ZA" dirty="0" smtClean="0"/>
              <a:t>How your learning will be organised</a:t>
            </a:r>
            <a:endParaRPr lang="en-ZA" dirty="0"/>
          </a:p>
        </p:txBody>
      </p:sp>
      <p:sp>
        <p:nvSpPr>
          <p:cNvPr id="3" name="Rounded Rectangle 2"/>
          <p:cNvSpPr/>
          <p:nvPr/>
        </p:nvSpPr>
        <p:spPr>
          <a:xfrm>
            <a:off x="5156878" y="3567373"/>
            <a:ext cx="2688167" cy="1227668"/>
          </a:xfrm>
          <a:prstGeom prst="roundRect">
            <a:avLst/>
          </a:prstGeom>
          <a:solidFill>
            <a:srgbClr val="8BBDB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Compare and contrast online and face-to-face teaching</a:t>
            </a:r>
            <a:endParaRPr lang="en-ZA" sz="1600" dirty="0">
              <a:solidFill>
                <a:schemeClr val="bg1"/>
              </a:solidFill>
            </a:endParaRPr>
          </a:p>
        </p:txBody>
      </p:sp>
      <p:cxnSp>
        <p:nvCxnSpPr>
          <p:cNvPr id="10" name="Straight Connector 9"/>
          <p:cNvCxnSpPr/>
          <p:nvPr/>
        </p:nvCxnSpPr>
        <p:spPr>
          <a:xfrm>
            <a:off x="2181497" y="1975636"/>
            <a:ext cx="5587345" cy="0"/>
          </a:xfrm>
          <a:prstGeom prst="line">
            <a:avLst/>
          </a:prstGeom>
          <a:ln w="38100">
            <a:solidFill>
              <a:srgbClr val="FFE292"/>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2468711" y="1692001"/>
            <a:ext cx="2688167" cy="1227668"/>
          </a:xfrm>
          <a:prstGeom prst="roundRect">
            <a:avLst/>
          </a:prstGeom>
          <a:solidFill>
            <a:srgbClr val="CDDA77"/>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Analyse learning theory and establish</a:t>
            </a:r>
            <a:r>
              <a:rPr lang="en-ZA" sz="1600" dirty="0">
                <a:solidFill>
                  <a:schemeClr val="bg1"/>
                </a:solidFill>
              </a:rPr>
              <a:t> </a:t>
            </a:r>
            <a:r>
              <a:rPr lang="en-ZA" sz="1600" dirty="0" smtClean="0">
                <a:solidFill>
                  <a:schemeClr val="bg1"/>
                </a:solidFill>
              </a:rPr>
              <a:t>how people learn</a:t>
            </a:r>
            <a:endParaRPr lang="en-ZA" sz="1600" dirty="0">
              <a:solidFill>
                <a:schemeClr val="bg1"/>
              </a:solidFill>
            </a:endParaRPr>
          </a:p>
        </p:txBody>
      </p:sp>
      <p:sp>
        <p:nvSpPr>
          <p:cNvPr id="8" name="Rounded Rectangle 7"/>
          <p:cNvSpPr/>
          <p:nvPr/>
        </p:nvSpPr>
        <p:spPr>
          <a:xfrm>
            <a:off x="7833404" y="1692001"/>
            <a:ext cx="2688167" cy="1227668"/>
          </a:xfrm>
          <a:prstGeom prst="roundRect">
            <a:avLst/>
          </a:prstGeom>
          <a:solidFill>
            <a:srgbClr val="CDDA77"/>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Analyse instructional design theory and identify design principles that maximise learning</a:t>
            </a:r>
            <a:endParaRPr lang="en-ZA" sz="1600" dirty="0">
              <a:solidFill>
                <a:schemeClr val="bg1"/>
              </a:solidFill>
            </a:endParaRPr>
          </a:p>
        </p:txBody>
      </p:sp>
      <p:sp>
        <p:nvSpPr>
          <p:cNvPr id="12" name="Rounded Rectangle 11"/>
          <p:cNvSpPr/>
          <p:nvPr/>
        </p:nvSpPr>
        <p:spPr>
          <a:xfrm>
            <a:off x="8544750" y="5259115"/>
            <a:ext cx="2688167" cy="1227668"/>
          </a:xfrm>
          <a:prstGeom prst="roundRect">
            <a:avLst/>
          </a:prstGeom>
          <a:solidFill>
            <a:srgbClr val="5C8CA5"/>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Reflect on the impact of ICTs on distance higher education and the design of learning experiences</a:t>
            </a:r>
            <a:endParaRPr lang="en-ZA" sz="1600" dirty="0">
              <a:solidFill>
                <a:schemeClr val="bg1"/>
              </a:solidFill>
            </a:endParaRPr>
          </a:p>
        </p:txBody>
      </p:sp>
      <p:sp>
        <p:nvSpPr>
          <p:cNvPr id="21" name="Rounded Rectangle 20"/>
          <p:cNvSpPr/>
          <p:nvPr/>
        </p:nvSpPr>
        <p:spPr>
          <a:xfrm>
            <a:off x="5156878" y="5259115"/>
            <a:ext cx="2688167" cy="1227668"/>
          </a:xfrm>
          <a:prstGeom prst="roundRect">
            <a:avLst/>
          </a:prstGeom>
          <a:solidFill>
            <a:srgbClr val="8BBDB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Learn how you can flip the classroom by finding an optimal blend of online and face-to-face teaching</a:t>
            </a:r>
            <a:endParaRPr lang="en-ZA" sz="1600" i="1" dirty="0">
              <a:solidFill>
                <a:schemeClr val="bg1"/>
              </a:solidFill>
            </a:endParaRPr>
          </a:p>
        </p:txBody>
      </p:sp>
      <p:sp>
        <p:nvSpPr>
          <p:cNvPr id="30" name="Rounded Rectangle 29"/>
          <p:cNvSpPr/>
          <p:nvPr/>
        </p:nvSpPr>
        <p:spPr>
          <a:xfrm>
            <a:off x="1031009" y="3120978"/>
            <a:ext cx="2688167" cy="1227668"/>
          </a:xfrm>
          <a:prstGeom prst="roundRect">
            <a:avLst/>
          </a:prstGeom>
          <a:solidFill>
            <a:srgbClr val="FDB96D"/>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Explain </a:t>
            </a:r>
            <a:r>
              <a:rPr lang="en-ZA" sz="1600" dirty="0">
                <a:solidFill>
                  <a:schemeClr val="bg1"/>
                </a:solidFill>
              </a:rPr>
              <a:t>the application of </a:t>
            </a:r>
            <a:r>
              <a:rPr lang="en-ZA" sz="1600" dirty="0" smtClean="0">
                <a:solidFill>
                  <a:schemeClr val="bg1"/>
                </a:solidFill>
              </a:rPr>
              <a:t>the selected </a:t>
            </a:r>
            <a:r>
              <a:rPr lang="en-ZA" sz="1600" dirty="0">
                <a:solidFill>
                  <a:schemeClr val="bg1"/>
                </a:solidFill>
              </a:rPr>
              <a:t>online teaching pedagogy </a:t>
            </a:r>
            <a:r>
              <a:rPr lang="en-ZA" sz="1600" dirty="0" smtClean="0">
                <a:solidFill>
                  <a:schemeClr val="bg1"/>
                </a:solidFill>
              </a:rPr>
              <a:t>in </a:t>
            </a:r>
            <a:r>
              <a:rPr lang="en-ZA" sz="1600" dirty="0">
                <a:solidFill>
                  <a:schemeClr val="bg1"/>
                </a:solidFill>
              </a:rPr>
              <a:t>your </a:t>
            </a:r>
            <a:r>
              <a:rPr lang="en-ZA" sz="1600" dirty="0" smtClean="0">
                <a:solidFill>
                  <a:schemeClr val="bg1"/>
                </a:solidFill>
              </a:rPr>
              <a:t>practice</a:t>
            </a:r>
            <a:endParaRPr lang="en-ZA" sz="1600" dirty="0">
              <a:solidFill>
                <a:schemeClr val="bg1"/>
              </a:solidFill>
            </a:endParaRPr>
          </a:p>
        </p:txBody>
      </p:sp>
      <p:sp>
        <p:nvSpPr>
          <p:cNvPr id="31" name="Rounded Rectangle 30"/>
          <p:cNvSpPr/>
          <p:nvPr/>
        </p:nvSpPr>
        <p:spPr>
          <a:xfrm>
            <a:off x="1031009" y="4830971"/>
            <a:ext cx="2688167" cy="1227668"/>
          </a:xfrm>
          <a:prstGeom prst="roundRect">
            <a:avLst/>
          </a:prstGeom>
          <a:solidFill>
            <a:srgbClr val="FDB96D"/>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a:solidFill>
                  <a:schemeClr val="bg1"/>
                </a:solidFill>
              </a:rPr>
              <a:t>Select </a:t>
            </a:r>
            <a:r>
              <a:rPr lang="en-ZA" sz="1600" dirty="0" smtClean="0">
                <a:solidFill>
                  <a:schemeClr val="bg1"/>
                </a:solidFill>
              </a:rPr>
              <a:t>an appropriate </a:t>
            </a:r>
            <a:r>
              <a:rPr lang="en-ZA" sz="1600" dirty="0">
                <a:solidFill>
                  <a:schemeClr val="bg1"/>
                </a:solidFill>
              </a:rPr>
              <a:t>online teaching </a:t>
            </a:r>
            <a:r>
              <a:rPr lang="en-ZA" sz="1600" dirty="0" smtClean="0">
                <a:solidFill>
                  <a:schemeClr val="bg1"/>
                </a:solidFill>
              </a:rPr>
              <a:t>pedagogy </a:t>
            </a:r>
            <a:r>
              <a:rPr lang="en-ZA" sz="1600" dirty="0">
                <a:solidFill>
                  <a:schemeClr val="bg1"/>
                </a:solidFill>
              </a:rPr>
              <a:t>for your </a:t>
            </a:r>
            <a:r>
              <a:rPr lang="en-ZA" sz="1600" dirty="0" smtClean="0">
                <a:solidFill>
                  <a:schemeClr val="bg1"/>
                </a:solidFill>
              </a:rPr>
              <a:t>practice</a:t>
            </a:r>
            <a:endParaRPr lang="en-ZA" sz="1600" dirty="0">
              <a:solidFill>
                <a:schemeClr val="bg1"/>
              </a:solidFill>
            </a:endParaRPr>
          </a:p>
        </p:txBody>
      </p:sp>
      <p:sp>
        <p:nvSpPr>
          <p:cNvPr id="37" name="Right Arrow 36"/>
          <p:cNvSpPr/>
          <p:nvPr/>
        </p:nvSpPr>
        <p:spPr>
          <a:xfrm rot="5400000" flipV="1">
            <a:off x="5961873" y="2065888"/>
            <a:ext cx="1082872" cy="1771182"/>
          </a:xfrm>
          <a:prstGeom prst="rightArrow">
            <a:avLst/>
          </a:prstGeom>
          <a:solidFill>
            <a:srgbClr val="FFE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8" name="Right Arrow 37"/>
          <p:cNvSpPr/>
          <p:nvPr/>
        </p:nvSpPr>
        <p:spPr>
          <a:xfrm rot="16200000">
            <a:off x="5961873" y="1731327"/>
            <a:ext cx="1082872" cy="1771182"/>
          </a:xfrm>
          <a:prstGeom prst="rightArrow">
            <a:avLst/>
          </a:prstGeom>
          <a:solidFill>
            <a:srgbClr val="FFE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TextBox 5"/>
          <p:cNvSpPr txBox="1"/>
          <p:nvPr/>
        </p:nvSpPr>
        <p:spPr>
          <a:xfrm>
            <a:off x="5894820" y="2301601"/>
            <a:ext cx="1220656" cy="954107"/>
          </a:xfrm>
          <a:prstGeom prst="rect">
            <a:avLst/>
          </a:prstGeom>
          <a:noFill/>
          <a:ln>
            <a:noFill/>
          </a:ln>
        </p:spPr>
        <p:txBody>
          <a:bodyPr wrap="square" rtlCol="0">
            <a:spAutoFit/>
          </a:bodyPr>
          <a:lstStyle/>
          <a:p>
            <a:pPr algn="ctr"/>
            <a:r>
              <a:rPr lang="en-ZA" sz="1400" b="1" dirty="0" smtClean="0">
                <a:solidFill>
                  <a:srgbClr val="457392"/>
                </a:solidFill>
              </a:rPr>
              <a:t>Create a framework</a:t>
            </a:r>
            <a:br>
              <a:rPr lang="en-ZA" sz="1400" b="1" dirty="0" smtClean="0">
                <a:solidFill>
                  <a:srgbClr val="457392"/>
                </a:solidFill>
              </a:rPr>
            </a:br>
            <a:r>
              <a:rPr lang="en-ZA" sz="1400" b="1" dirty="0" smtClean="0">
                <a:solidFill>
                  <a:srgbClr val="457392"/>
                </a:solidFill>
              </a:rPr>
              <a:t>for your comparison</a:t>
            </a:r>
            <a:endParaRPr lang="en-ZA" sz="1400" b="1" dirty="0">
              <a:solidFill>
                <a:srgbClr val="457392"/>
              </a:solidFill>
            </a:endParaRPr>
          </a:p>
        </p:txBody>
      </p:sp>
      <p:sp>
        <p:nvSpPr>
          <p:cNvPr id="5" name="Rectangle 4"/>
          <p:cNvSpPr/>
          <p:nvPr/>
        </p:nvSpPr>
        <p:spPr>
          <a:xfrm>
            <a:off x="1194885" y="1690688"/>
            <a:ext cx="874465" cy="842500"/>
          </a:xfrm>
          <a:prstGeom prst="rect">
            <a:avLst/>
          </a:prstGeom>
          <a:solidFill>
            <a:srgbClr val="FFE29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smtClean="0">
                <a:solidFill>
                  <a:srgbClr val="457392"/>
                </a:solidFill>
              </a:rPr>
              <a:t>Start here</a:t>
            </a:r>
            <a:endParaRPr lang="en-ZA" sz="2000" b="1" dirty="0">
              <a:solidFill>
                <a:srgbClr val="457392"/>
              </a:solidFill>
            </a:endParaRPr>
          </a:p>
        </p:txBody>
      </p:sp>
    </p:spTree>
    <p:extLst>
      <p:ext uri="{BB962C8B-B14F-4D97-AF65-F5344CB8AC3E}">
        <p14:creationId xmlns:p14="http://schemas.microsoft.com/office/powerpoint/2010/main" val="1508470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8945880" cy="4351338"/>
          </a:xfrm>
        </p:spPr>
        <p:txBody>
          <a:bodyPr>
            <a:noAutofit/>
          </a:bodyPr>
          <a:lstStyle/>
          <a:p>
            <a:r>
              <a:rPr lang="en-ZA" sz="2200" dirty="0" smtClean="0"/>
              <a:t>There are many approaches to understanding and describing learning. </a:t>
            </a:r>
          </a:p>
          <a:p>
            <a:r>
              <a:rPr lang="en-ZA" sz="2200" dirty="0" smtClean="0"/>
              <a:t>Most approaches build on the following three main learning theories:</a:t>
            </a:r>
          </a:p>
          <a:p>
            <a:pPr marL="971550" lvl="1" indent="-514350">
              <a:buFont typeface="+mj-lt"/>
              <a:buAutoNum type="arabicPeriod"/>
            </a:pPr>
            <a:r>
              <a:rPr lang="en-ZA" sz="2000" dirty="0" smtClean="0"/>
              <a:t>Behaviourism;</a:t>
            </a:r>
          </a:p>
          <a:p>
            <a:pPr marL="971550" lvl="1" indent="-514350">
              <a:buFont typeface="+mj-lt"/>
              <a:buAutoNum type="arabicPeriod"/>
            </a:pPr>
            <a:r>
              <a:rPr lang="en-ZA" sz="2000" dirty="0" smtClean="0"/>
              <a:t>Cognitivism; and</a:t>
            </a:r>
          </a:p>
          <a:p>
            <a:pPr marL="971550" lvl="1" indent="-514350">
              <a:buFont typeface="+mj-lt"/>
              <a:buAutoNum type="arabicPeriod"/>
            </a:pPr>
            <a:r>
              <a:rPr lang="en-ZA" sz="2000" dirty="0" smtClean="0"/>
              <a:t>Social constructivism.</a:t>
            </a:r>
          </a:p>
        </p:txBody>
      </p:sp>
      <p:sp>
        <p:nvSpPr>
          <p:cNvPr id="2" name="Title 1"/>
          <p:cNvSpPr>
            <a:spLocks noGrp="1"/>
          </p:cNvSpPr>
          <p:nvPr>
            <p:ph type="title"/>
          </p:nvPr>
        </p:nvSpPr>
        <p:spPr/>
        <p:txBody>
          <a:bodyPr/>
          <a:lstStyle/>
          <a:p>
            <a:r>
              <a:rPr lang="en-ZA" dirty="0" smtClean="0"/>
              <a:t>Main learning theories</a:t>
            </a:r>
            <a:endParaRPr lang="en-ZA" dirty="0"/>
          </a:p>
        </p:txBody>
      </p:sp>
      <p:sp>
        <p:nvSpPr>
          <p:cNvPr id="9" name="TextBox 8"/>
          <p:cNvSpPr txBox="1"/>
          <p:nvPr/>
        </p:nvSpPr>
        <p:spPr>
          <a:xfrm>
            <a:off x="9528426" y="1786438"/>
            <a:ext cx="2255359" cy="1323439"/>
          </a:xfrm>
          <a:prstGeom prst="rect">
            <a:avLst/>
          </a:prstGeom>
          <a:noFill/>
        </p:spPr>
        <p:txBody>
          <a:bodyPr wrap="square" rtlCol="0">
            <a:spAutoFit/>
          </a:bodyPr>
          <a:lstStyle/>
          <a:p>
            <a:pPr algn="r"/>
            <a:r>
              <a:rPr lang="en-ZA" sz="1600" dirty="0">
                <a:solidFill>
                  <a:srgbClr val="457392"/>
                </a:solidFill>
              </a:rPr>
              <a:t>Understanding </a:t>
            </a:r>
            <a:br>
              <a:rPr lang="en-ZA" sz="1600" dirty="0">
                <a:solidFill>
                  <a:srgbClr val="457392"/>
                </a:solidFill>
              </a:rPr>
            </a:br>
            <a:r>
              <a:rPr lang="en-ZA" sz="1600" dirty="0" smtClean="0">
                <a:solidFill>
                  <a:srgbClr val="457392"/>
                </a:solidFill>
              </a:rPr>
              <a:t>learning </a:t>
            </a:r>
            <a:r>
              <a:rPr lang="en-ZA" sz="1600" dirty="0">
                <a:solidFill>
                  <a:srgbClr val="457392"/>
                </a:solidFill>
              </a:rPr>
              <a:t>theories can help you choose the </a:t>
            </a:r>
            <a:r>
              <a:rPr lang="en-ZA" sz="1600" dirty="0" smtClean="0">
                <a:solidFill>
                  <a:srgbClr val="457392"/>
                </a:solidFill>
              </a:rPr>
              <a:t>best practices </a:t>
            </a:r>
            <a:r>
              <a:rPr lang="en-ZA" sz="1600" dirty="0">
                <a:solidFill>
                  <a:srgbClr val="457392"/>
                </a:solidFill>
              </a:rPr>
              <a:t>for your </a:t>
            </a:r>
            <a:r>
              <a:rPr lang="en-ZA" sz="1600" dirty="0" smtClean="0">
                <a:solidFill>
                  <a:srgbClr val="457392"/>
                </a:solidFill>
              </a:rPr>
              <a:t>classroom</a:t>
            </a:r>
            <a:r>
              <a:rPr lang="en-ZA" sz="1600" dirty="0" smtClean="0">
                <a:solidFill>
                  <a:schemeClr val="tx1">
                    <a:lumMod val="50000"/>
                    <a:lumOff val="50000"/>
                  </a:schemeClr>
                </a:solidFill>
              </a:rPr>
              <a:t>.</a:t>
            </a:r>
            <a:endParaRPr lang="en-ZA" sz="1600" dirty="0">
              <a:solidFill>
                <a:schemeClr val="tx1">
                  <a:lumMod val="50000"/>
                  <a:lumOff val="50000"/>
                </a:schemeClr>
              </a:solidFill>
            </a:endParaRPr>
          </a:p>
        </p:txBody>
      </p:sp>
      <p:grpSp>
        <p:nvGrpSpPr>
          <p:cNvPr id="10" name="Group 9"/>
          <p:cNvGrpSpPr/>
          <p:nvPr/>
        </p:nvGrpSpPr>
        <p:grpSpPr>
          <a:xfrm>
            <a:off x="10343605" y="3133782"/>
            <a:ext cx="568392" cy="130628"/>
            <a:chOff x="10408920" y="3140313"/>
            <a:chExt cx="568392" cy="130628"/>
          </a:xfrm>
          <a:solidFill>
            <a:srgbClr val="CDDA77"/>
          </a:solidFill>
        </p:grpSpPr>
        <p:sp>
          <p:nvSpPr>
            <p:cNvPr id="11" name="Oval 10"/>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Oval 11"/>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Oval 12"/>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17" name="TextBox 16"/>
          <p:cNvSpPr txBox="1"/>
          <p:nvPr/>
        </p:nvSpPr>
        <p:spPr>
          <a:xfrm>
            <a:off x="1530012" y="5565008"/>
            <a:ext cx="6595086" cy="400110"/>
          </a:xfrm>
          <a:prstGeom prst="rect">
            <a:avLst/>
          </a:prstGeom>
          <a:noFill/>
        </p:spPr>
        <p:txBody>
          <a:bodyPr wrap="square" rtlCol="0">
            <a:spAutoFit/>
          </a:bodyPr>
          <a:lstStyle/>
          <a:p>
            <a:r>
              <a:rPr lang="en-ZA" sz="2000" dirty="0">
                <a:solidFill>
                  <a:srgbClr val="457392"/>
                </a:solidFill>
              </a:rPr>
              <a:t>L</a:t>
            </a:r>
            <a:r>
              <a:rPr lang="en-ZA" sz="2000" dirty="0" smtClean="0">
                <a:solidFill>
                  <a:srgbClr val="457392"/>
                </a:solidFill>
              </a:rPr>
              <a:t>earning theory describes </a:t>
            </a:r>
            <a:r>
              <a:rPr lang="en-ZA" sz="2000" i="1" dirty="0" smtClean="0">
                <a:solidFill>
                  <a:srgbClr val="457392"/>
                </a:solidFill>
              </a:rPr>
              <a:t>how</a:t>
            </a:r>
            <a:r>
              <a:rPr lang="en-ZA" sz="2000" dirty="0" smtClean="0">
                <a:solidFill>
                  <a:srgbClr val="457392"/>
                </a:solidFill>
              </a:rPr>
              <a:t> people learn.</a:t>
            </a:r>
            <a:endParaRPr lang="en-ZA" sz="2000" dirty="0">
              <a:solidFill>
                <a:srgbClr val="457392"/>
              </a:solidFill>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400" y="5384044"/>
            <a:ext cx="584230" cy="762039"/>
          </a:xfrm>
          <a:prstGeom prst="rect">
            <a:avLst/>
          </a:prstGeom>
        </p:spPr>
      </p:pic>
    </p:spTree>
    <p:extLst>
      <p:ext uri="{BB962C8B-B14F-4D97-AF65-F5344CB8AC3E}">
        <p14:creationId xmlns:p14="http://schemas.microsoft.com/office/powerpoint/2010/main" val="498264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Analysis of the main learning theories</a:t>
            </a:r>
            <a:endParaRPr lang="en-ZA" dirty="0"/>
          </a:p>
        </p:txBody>
      </p:sp>
      <p:sp>
        <p:nvSpPr>
          <p:cNvPr id="3" name="Content Placeholder 2"/>
          <p:cNvSpPr>
            <a:spLocks noGrp="1"/>
          </p:cNvSpPr>
          <p:nvPr>
            <p:ph idx="1"/>
          </p:nvPr>
        </p:nvSpPr>
        <p:spPr>
          <a:xfrm>
            <a:off x="838200" y="1825625"/>
            <a:ext cx="8958943" cy="4351338"/>
          </a:xfrm>
        </p:spPr>
        <p:txBody>
          <a:bodyPr>
            <a:noAutofit/>
          </a:bodyPr>
          <a:lstStyle/>
          <a:p>
            <a:r>
              <a:rPr lang="en-ZA" sz="2200" dirty="0" smtClean="0"/>
              <a:t>Prepare to read widely to discover the underlying principles of the basic learning theories.</a:t>
            </a:r>
          </a:p>
          <a:p>
            <a:r>
              <a:rPr lang="en-ZA" sz="2200" dirty="0" smtClean="0"/>
              <a:t>To aid your analysis and understanding you will break down </a:t>
            </a:r>
            <a:r>
              <a:rPr lang="en-ZA" sz="2200" i="1" dirty="0" smtClean="0"/>
              <a:t>each</a:t>
            </a:r>
            <a:r>
              <a:rPr lang="en-ZA" sz="2200" dirty="0" smtClean="0"/>
              <a:t> theory into the following smaller parts:</a:t>
            </a:r>
          </a:p>
          <a:p>
            <a:pPr lvl="1"/>
            <a:r>
              <a:rPr lang="en-ZA" sz="2000" dirty="0" smtClean="0"/>
              <a:t>How does learning occur; </a:t>
            </a:r>
          </a:p>
          <a:p>
            <a:pPr lvl="1"/>
            <a:r>
              <a:rPr lang="en-ZA" sz="2000" dirty="0" smtClean="0"/>
              <a:t>Which factors influence learning;</a:t>
            </a:r>
          </a:p>
          <a:p>
            <a:pPr lvl="1"/>
            <a:r>
              <a:rPr lang="en-ZA" sz="2000" dirty="0" smtClean="0"/>
              <a:t>What types of learning are best explained by this theory;</a:t>
            </a:r>
          </a:p>
          <a:p>
            <a:pPr lvl="1"/>
            <a:r>
              <a:rPr lang="en-ZA" sz="2000" dirty="0" smtClean="0"/>
              <a:t>What </a:t>
            </a:r>
            <a:r>
              <a:rPr lang="en-ZA" sz="2000" dirty="0"/>
              <a:t>are the main assumptions of the </a:t>
            </a:r>
            <a:r>
              <a:rPr lang="en-ZA" sz="2000" dirty="0" smtClean="0"/>
              <a:t>theory:</a:t>
            </a:r>
          </a:p>
          <a:p>
            <a:pPr lvl="1"/>
            <a:r>
              <a:rPr lang="en-ZA" sz="2000" dirty="0" smtClean="0"/>
              <a:t>How do these </a:t>
            </a:r>
            <a:r>
              <a:rPr lang="en-ZA" sz="2000" dirty="0"/>
              <a:t>assumptions determine </a:t>
            </a:r>
            <a:r>
              <a:rPr lang="en-ZA" sz="2000" dirty="0" smtClean="0"/>
              <a:t>what teaching should be like; and</a:t>
            </a:r>
          </a:p>
          <a:p>
            <a:pPr lvl="1"/>
            <a:r>
              <a:rPr lang="en-ZA" sz="2000" dirty="0" smtClean="0"/>
              <a:t>What </a:t>
            </a:r>
            <a:r>
              <a:rPr lang="en-ZA" sz="2000" dirty="0"/>
              <a:t>possibilities does the theory offer to enable learning in your field (e.g. language, art or science</a:t>
            </a:r>
            <a:r>
              <a:rPr lang="en-ZA" sz="2000" dirty="0" smtClean="0"/>
              <a:t>)?</a:t>
            </a:r>
          </a:p>
        </p:txBody>
      </p:sp>
      <p:sp>
        <p:nvSpPr>
          <p:cNvPr id="12" name="TextBox 11"/>
          <p:cNvSpPr txBox="1"/>
          <p:nvPr/>
        </p:nvSpPr>
        <p:spPr>
          <a:xfrm>
            <a:off x="9528426" y="1786438"/>
            <a:ext cx="2255359" cy="1323439"/>
          </a:xfrm>
          <a:prstGeom prst="rect">
            <a:avLst/>
          </a:prstGeom>
          <a:noFill/>
        </p:spPr>
        <p:txBody>
          <a:bodyPr wrap="square" rtlCol="0">
            <a:spAutoFit/>
          </a:bodyPr>
          <a:lstStyle/>
          <a:p>
            <a:pPr algn="r"/>
            <a:r>
              <a:rPr lang="en-ZA" sz="1600" dirty="0" smtClean="0">
                <a:solidFill>
                  <a:srgbClr val="457392"/>
                </a:solidFill>
              </a:rPr>
              <a:t>Cast </a:t>
            </a:r>
            <a:r>
              <a:rPr lang="en-ZA" sz="1600" dirty="0">
                <a:solidFill>
                  <a:srgbClr val="457392"/>
                </a:solidFill>
              </a:rPr>
              <a:t>your </a:t>
            </a:r>
            <a:r>
              <a:rPr lang="en-ZA" sz="1600" dirty="0" smtClean="0">
                <a:solidFill>
                  <a:srgbClr val="457392"/>
                </a:solidFill>
              </a:rPr>
              <a:t/>
            </a:r>
            <a:br>
              <a:rPr lang="en-ZA" sz="1600" dirty="0" smtClean="0">
                <a:solidFill>
                  <a:srgbClr val="457392"/>
                </a:solidFill>
              </a:rPr>
            </a:br>
            <a:r>
              <a:rPr lang="en-ZA" sz="1600" dirty="0" smtClean="0">
                <a:solidFill>
                  <a:srgbClr val="457392"/>
                </a:solidFill>
              </a:rPr>
              <a:t>research net </a:t>
            </a:r>
            <a:r>
              <a:rPr lang="en-ZA" sz="1600" dirty="0">
                <a:solidFill>
                  <a:srgbClr val="457392"/>
                </a:solidFill>
              </a:rPr>
              <a:t>wide to </a:t>
            </a:r>
            <a:r>
              <a:rPr lang="en-ZA" sz="1600" dirty="0" smtClean="0">
                <a:solidFill>
                  <a:srgbClr val="457392"/>
                </a:solidFill>
              </a:rPr>
              <a:t>also discover </a:t>
            </a:r>
            <a:r>
              <a:rPr lang="en-ZA" sz="1600" dirty="0">
                <a:solidFill>
                  <a:srgbClr val="457392"/>
                </a:solidFill>
              </a:rPr>
              <a:t>other theories </a:t>
            </a:r>
            <a:r>
              <a:rPr lang="en-ZA" sz="1600" dirty="0" smtClean="0">
                <a:solidFill>
                  <a:srgbClr val="457392"/>
                </a:solidFill>
              </a:rPr>
              <a:t>relevant to </a:t>
            </a:r>
            <a:br>
              <a:rPr lang="en-ZA" sz="1600" dirty="0" smtClean="0">
                <a:solidFill>
                  <a:srgbClr val="457392"/>
                </a:solidFill>
              </a:rPr>
            </a:br>
            <a:r>
              <a:rPr lang="en-ZA" sz="1600" dirty="0" smtClean="0">
                <a:solidFill>
                  <a:srgbClr val="457392"/>
                </a:solidFill>
              </a:rPr>
              <a:t>your </a:t>
            </a:r>
            <a:r>
              <a:rPr lang="en-ZA" sz="1600" dirty="0">
                <a:solidFill>
                  <a:srgbClr val="457392"/>
                </a:solidFill>
              </a:rPr>
              <a:t>teaching </a:t>
            </a:r>
            <a:r>
              <a:rPr lang="en-ZA" sz="1600" dirty="0" smtClean="0">
                <a:solidFill>
                  <a:srgbClr val="457392"/>
                </a:solidFill>
              </a:rPr>
              <a:t>practice</a:t>
            </a:r>
            <a:r>
              <a:rPr lang="en-ZA" sz="1600" dirty="0" smtClean="0">
                <a:solidFill>
                  <a:schemeClr val="tx1">
                    <a:lumMod val="50000"/>
                    <a:lumOff val="50000"/>
                  </a:schemeClr>
                </a:solidFill>
              </a:rPr>
              <a:t>.</a:t>
            </a:r>
            <a:endParaRPr lang="en-ZA" sz="1600" dirty="0">
              <a:solidFill>
                <a:schemeClr val="tx1">
                  <a:lumMod val="50000"/>
                  <a:lumOff val="50000"/>
                </a:schemeClr>
              </a:solidFill>
            </a:endParaRPr>
          </a:p>
        </p:txBody>
      </p:sp>
      <p:grpSp>
        <p:nvGrpSpPr>
          <p:cNvPr id="13" name="Group 12"/>
          <p:cNvGrpSpPr/>
          <p:nvPr/>
        </p:nvGrpSpPr>
        <p:grpSpPr>
          <a:xfrm>
            <a:off x="10343605" y="3133782"/>
            <a:ext cx="568392" cy="130628"/>
            <a:chOff x="10408920" y="3140313"/>
            <a:chExt cx="568392" cy="130628"/>
          </a:xfrm>
          <a:solidFill>
            <a:srgbClr val="CDDA77"/>
          </a:solidFill>
        </p:grpSpPr>
        <p:sp>
          <p:nvSpPr>
            <p:cNvPr id="14" name="Oval 13"/>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Oval 14"/>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Oval 15"/>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Tree>
    <p:extLst>
      <p:ext uri="{BB962C8B-B14F-4D97-AF65-F5344CB8AC3E}">
        <p14:creationId xmlns:p14="http://schemas.microsoft.com/office/powerpoint/2010/main" val="97502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ZA" sz="2200" dirty="0" smtClean="0"/>
              <a:t>There are numerous theories prescribing teaching methods and when</a:t>
            </a:r>
            <a:br>
              <a:rPr lang="en-ZA" sz="2200" dirty="0" smtClean="0"/>
            </a:br>
            <a:r>
              <a:rPr lang="en-ZA" sz="2200" dirty="0" smtClean="0"/>
              <a:t>to use each of those methods.</a:t>
            </a:r>
          </a:p>
          <a:p>
            <a:r>
              <a:rPr lang="en-ZA" sz="2200" dirty="0" smtClean="0"/>
              <a:t>Here are examples of two classic instructional design theories:</a:t>
            </a:r>
          </a:p>
          <a:p>
            <a:pPr marL="971550" lvl="1" indent="-514350">
              <a:buFont typeface="+mj-lt"/>
              <a:buAutoNum type="arabicPeriod"/>
            </a:pPr>
            <a:r>
              <a:rPr lang="en-ZA" sz="2000" dirty="0" smtClean="0"/>
              <a:t>Bloom’s Taxonomy of Learning </a:t>
            </a:r>
            <a:r>
              <a:rPr lang="en-ZA" sz="2000" dirty="0"/>
              <a:t>O</a:t>
            </a:r>
            <a:r>
              <a:rPr lang="en-ZA" sz="2000" dirty="0" smtClean="0"/>
              <a:t>bjectives; and</a:t>
            </a:r>
          </a:p>
          <a:p>
            <a:pPr marL="971550" lvl="1" indent="-514350">
              <a:buFont typeface="+mj-lt"/>
              <a:buAutoNum type="arabicPeriod"/>
            </a:pPr>
            <a:r>
              <a:rPr lang="en-ZA" sz="2000" dirty="0" smtClean="0"/>
              <a:t>Gagne’s Nine Events of Instruction.</a:t>
            </a:r>
          </a:p>
          <a:p>
            <a:r>
              <a:rPr lang="en-ZA" sz="2200" dirty="0"/>
              <a:t>R</a:t>
            </a:r>
            <a:r>
              <a:rPr lang="en-ZA" sz="2200" dirty="0" smtClean="0"/>
              <a:t>esearchers and practitioners generously share their views on how to design (online) learning that works. You will enhance your discovery by exploring the documented findings of researchers and the more informal guidelines shared by practitioners.</a:t>
            </a:r>
          </a:p>
        </p:txBody>
      </p:sp>
      <p:sp>
        <p:nvSpPr>
          <p:cNvPr id="2" name="Title 1"/>
          <p:cNvSpPr>
            <a:spLocks noGrp="1"/>
          </p:cNvSpPr>
          <p:nvPr>
            <p:ph type="title"/>
          </p:nvPr>
        </p:nvSpPr>
        <p:spPr/>
        <p:txBody>
          <a:bodyPr/>
          <a:lstStyle/>
          <a:p>
            <a:r>
              <a:rPr lang="en-ZA" dirty="0"/>
              <a:t>S</a:t>
            </a:r>
            <a:r>
              <a:rPr lang="en-ZA" dirty="0" smtClean="0"/>
              <a:t>elected instructional design theories</a:t>
            </a:r>
            <a:endParaRPr lang="en-ZA" dirty="0"/>
          </a:p>
        </p:txBody>
      </p:sp>
      <p:sp>
        <p:nvSpPr>
          <p:cNvPr id="12" name="TextBox 11"/>
          <p:cNvSpPr txBox="1"/>
          <p:nvPr/>
        </p:nvSpPr>
        <p:spPr>
          <a:xfrm>
            <a:off x="9528426" y="1786438"/>
            <a:ext cx="2255359" cy="1323439"/>
          </a:xfrm>
          <a:prstGeom prst="rect">
            <a:avLst/>
          </a:prstGeom>
          <a:noFill/>
        </p:spPr>
        <p:txBody>
          <a:bodyPr wrap="square" rtlCol="0">
            <a:spAutoFit/>
          </a:bodyPr>
          <a:lstStyle/>
          <a:p>
            <a:pPr algn="r"/>
            <a:r>
              <a:rPr lang="en-ZA" sz="1600" dirty="0" smtClean="0">
                <a:solidFill>
                  <a:srgbClr val="457392"/>
                </a:solidFill>
              </a:rPr>
              <a:t>You may also </a:t>
            </a:r>
            <a:br>
              <a:rPr lang="en-ZA" sz="1600" dirty="0" smtClean="0">
                <a:solidFill>
                  <a:srgbClr val="457392"/>
                </a:solidFill>
              </a:rPr>
            </a:br>
            <a:r>
              <a:rPr lang="en-ZA" sz="1600" dirty="0" smtClean="0">
                <a:solidFill>
                  <a:srgbClr val="457392"/>
                </a:solidFill>
              </a:rPr>
              <a:t>find the instructional design theories of Bruner, Keller and </a:t>
            </a:r>
            <a:r>
              <a:rPr lang="en-ZA" sz="1600" dirty="0">
                <a:solidFill>
                  <a:srgbClr val="457392"/>
                </a:solidFill>
              </a:rPr>
              <a:t>Reigeluth </a:t>
            </a:r>
            <a:r>
              <a:rPr lang="en-ZA" sz="1600" dirty="0" smtClean="0">
                <a:solidFill>
                  <a:srgbClr val="457392"/>
                </a:solidFill>
              </a:rPr>
              <a:t>useful.</a:t>
            </a:r>
            <a:endParaRPr lang="en-ZA" sz="1600" dirty="0">
              <a:solidFill>
                <a:srgbClr val="457392"/>
              </a:solidFill>
            </a:endParaRPr>
          </a:p>
        </p:txBody>
      </p:sp>
      <p:grpSp>
        <p:nvGrpSpPr>
          <p:cNvPr id="13" name="Group 12"/>
          <p:cNvGrpSpPr/>
          <p:nvPr/>
        </p:nvGrpSpPr>
        <p:grpSpPr>
          <a:xfrm>
            <a:off x="10343605" y="3166440"/>
            <a:ext cx="568392" cy="130628"/>
            <a:chOff x="10408920" y="3140313"/>
            <a:chExt cx="568392" cy="130628"/>
          </a:xfrm>
          <a:solidFill>
            <a:srgbClr val="CDDA77"/>
          </a:solidFill>
        </p:grpSpPr>
        <p:sp>
          <p:nvSpPr>
            <p:cNvPr id="14" name="Oval 13"/>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Oval 14"/>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Oval 15"/>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19" name="TextBox 18"/>
          <p:cNvSpPr txBox="1"/>
          <p:nvPr/>
        </p:nvSpPr>
        <p:spPr>
          <a:xfrm>
            <a:off x="1530011" y="5565008"/>
            <a:ext cx="10827451" cy="400110"/>
          </a:xfrm>
          <a:prstGeom prst="rect">
            <a:avLst/>
          </a:prstGeom>
          <a:noFill/>
        </p:spPr>
        <p:txBody>
          <a:bodyPr wrap="square" rtlCol="0">
            <a:spAutoFit/>
          </a:bodyPr>
          <a:lstStyle/>
          <a:p>
            <a:r>
              <a:rPr lang="en-ZA" sz="2000" smtClean="0">
                <a:solidFill>
                  <a:srgbClr val="457392"/>
                </a:solidFill>
              </a:rPr>
              <a:t>Instructional design </a:t>
            </a:r>
            <a:r>
              <a:rPr lang="en-ZA" sz="2000" dirty="0">
                <a:solidFill>
                  <a:srgbClr val="457392"/>
                </a:solidFill>
              </a:rPr>
              <a:t>t</a:t>
            </a:r>
            <a:r>
              <a:rPr lang="en-ZA" sz="2000" dirty="0" smtClean="0">
                <a:solidFill>
                  <a:srgbClr val="457392"/>
                </a:solidFill>
              </a:rPr>
              <a:t>heory prescribes </a:t>
            </a:r>
            <a:r>
              <a:rPr lang="en-ZA" sz="2000" i="1" dirty="0">
                <a:solidFill>
                  <a:srgbClr val="457392"/>
                </a:solidFill>
              </a:rPr>
              <a:t>what teaching should be like </a:t>
            </a:r>
            <a:r>
              <a:rPr lang="en-ZA" sz="2000" dirty="0">
                <a:solidFill>
                  <a:srgbClr val="457392"/>
                </a:solidFill>
              </a:rPr>
              <a:t>to help people </a:t>
            </a:r>
            <a:r>
              <a:rPr lang="en-ZA" sz="2000" dirty="0" smtClean="0">
                <a:solidFill>
                  <a:srgbClr val="457392"/>
                </a:solidFill>
              </a:rPr>
              <a:t>learn.</a:t>
            </a:r>
            <a:endParaRPr lang="en-ZA" sz="2000" dirty="0">
              <a:solidFill>
                <a:srgbClr val="457392"/>
              </a:solidFill>
            </a:endParaRP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400" y="5384044"/>
            <a:ext cx="584230" cy="762039"/>
          </a:xfrm>
          <a:prstGeom prst="rect">
            <a:avLst/>
          </a:prstGeom>
        </p:spPr>
      </p:pic>
    </p:spTree>
    <p:extLst>
      <p:ext uri="{BB962C8B-B14F-4D97-AF65-F5344CB8AC3E}">
        <p14:creationId xmlns:p14="http://schemas.microsoft.com/office/powerpoint/2010/main" val="572296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Analysis of </a:t>
            </a:r>
            <a:r>
              <a:rPr lang="en-ZA" dirty="0" smtClean="0"/>
              <a:t>selected ID theories</a:t>
            </a:r>
            <a:endParaRPr lang="en-ZA" dirty="0"/>
          </a:p>
        </p:txBody>
      </p:sp>
      <p:sp>
        <p:nvSpPr>
          <p:cNvPr id="3" name="Content Placeholder 2"/>
          <p:cNvSpPr>
            <a:spLocks noGrp="1"/>
          </p:cNvSpPr>
          <p:nvPr>
            <p:ph sz="half" idx="1"/>
          </p:nvPr>
        </p:nvSpPr>
        <p:spPr/>
        <p:txBody>
          <a:bodyPr>
            <a:normAutofit/>
          </a:bodyPr>
          <a:lstStyle/>
          <a:p>
            <a:r>
              <a:rPr lang="en-ZA" sz="2200" dirty="0" smtClean="0"/>
              <a:t>Prepare to read widely </a:t>
            </a:r>
            <a:r>
              <a:rPr lang="en-ZA" sz="2200" dirty="0"/>
              <a:t>to discover </a:t>
            </a:r>
            <a:r>
              <a:rPr lang="en-ZA" sz="2200" dirty="0" smtClean="0"/>
              <a:t>tested design principles that optimise learning. </a:t>
            </a:r>
          </a:p>
          <a:p>
            <a:r>
              <a:rPr lang="en-ZA" sz="2200" dirty="0" smtClean="0"/>
              <a:t>Your aim is to create </a:t>
            </a:r>
            <a:r>
              <a:rPr lang="en-ZA" sz="2200" dirty="0"/>
              <a:t>a </a:t>
            </a:r>
            <a:r>
              <a:rPr lang="en-ZA" sz="2200" dirty="0" smtClean="0"/>
              <a:t>workable set </a:t>
            </a:r>
            <a:r>
              <a:rPr lang="en-ZA" sz="2200" dirty="0"/>
              <a:t>of </a:t>
            </a:r>
            <a:r>
              <a:rPr lang="en-ZA" sz="2200" dirty="0" smtClean="0"/>
              <a:t>design principles to guide </a:t>
            </a:r>
            <a:r>
              <a:rPr lang="en-ZA" sz="2200" i="1" dirty="0" smtClean="0"/>
              <a:t>your</a:t>
            </a:r>
            <a:r>
              <a:rPr lang="en-ZA" sz="2200" dirty="0" smtClean="0"/>
              <a:t> practice by keeping a record of </a:t>
            </a:r>
            <a:endParaRPr lang="en-ZA" sz="2200" dirty="0"/>
          </a:p>
          <a:p>
            <a:pPr lvl="1"/>
            <a:r>
              <a:rPr lang="en-ZA" sz="2000" dirty="0" smtClean="0"/>
              <a:t>generally agreed on design principles; </a:t>
            </a:r>
            <a:r>
              <a:rPr lang="en-ZA" sz="2000" dirty="0"/>
              <a:t>and</a:t>
            </a:r>
          </a:p>
          <a:p>
            <a:pPr lvl="1"/>
            <a:r>
              <a:rPr lang="en-ZA" sz="2000" dirty="0"/>
              <a:t>d</a:t>
            </a:r>
            <a:r>
              <a:rPr lang="en-ZA" sz="2000" dirty="0" smtClean="0"/>
              <a:t>esign principles that are unique to a particular instructional design theory that is relevant to your field.</a:t>
            </a:r>
          </a:p>
          <a:p>
            <a:r>
              <a:rPr lang="en-ZA" sz="2200" dirty="0" smtClean="0"/>
              <a:t>It would be useful and practical to develop no more than 10 key design principles.</a:t>
            </a:r>
          </a:p>
          <a:p>
            <a:pPr lvl="1"/>
            <a:endParaRPr lang="en-ZA" sz="2000" dirty="0" smtClean="0"/>
          </a:p>
          <a:p>
            <a:endParaRPr lang="en-ZA" sz="2600" dirty="0" smtClean="0"/>
          </a:p>
        </p:txBody>
      </p:sp>
      <p:sp>
        <p:nvSpPr>
          <p:cNvPr id="11" name="TextBox 10"/>
          <p:cNvSpPr txBox="1"/>
          <p:nvPr/>
        </p:nvSpPr>
        <p:spPr>
          <a:xfrm>
            <a:off x="6764366" y="5761885"/>
            <a:ext cx="4023360" cy="646331"/>
          </a:xfrm>
          <a:prstGeom prst="rect">
            <a:avLst/>
          </a:prstGeom>
          <a:noFill/>
        </p:spPr>
        <p:txBody>
          <a:bodyPr wrap="square" rtlCol="0">
            <a:spAutoFit/>
          </a:bodyPr>
          <a:lstStyle/>
          <a:p>
            <a:pPr algn="ctr"/>
            <a:r>
              <a:rPr lang="en-ZA" dirty="0" smtClean="0">
                <a:solidFill>
                  <a:srgbClr val="457392"/>
                </a:solidFill>
              </a:rPr>
              <a:t>General design principles that guide the the art and science of effective teaching</a:t>
            </a:r>
            <a:endParaRPr lang="en-ZA" dirty="0">
              <a:solidFill>
                <a:srgbClr val="457392"/>
              </a:solidFill>
            </a:endParaRPr>
          </a:p>
        </p:txBody>
      </p:sp>
      <p:grpSp>
        <p:nvGrpSpPr>
          <p:cNvPr id="8" name="Group 7"/>
          <p:cNvGrpSpPr/>
          <p:nvPr/>
        </p:nvGrpSpPr>
        <p:grpSpPr>
          <a:xfrm>
            <a:off x="7004939" y="2735769"/>
            <a:ext cx="3016109" cy="2690948"/>
            <a:chOff x="7429823" y="2514600"/>
            <a:chExt cx="3016109" cy="2690948"/>
          </a:xfrm>
          <a:solidFill>
            <a:srgbClr val="FAD04E">
              <a:alpha val="50196"/>
            </a:srgbClr>
          </a:solidFill>
        </p:grpSpPr>
        <p:sp>
          <p:nvSpPr>
            <p:cNvPr id="5" name="Oval 4"/>
            <p:cNvSpPr/>
            <p:nvPr/>
          </p:nvSpPr>
          <p:spPr>
            <a:xfrm>
              <a:off x="7429823" y="2514600"/>
              <a:ext cx="1828800" cy="18288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6" name="Oval 5"/>
            <p:cNvSpPr/>
            <p:nvPr/>
          </p:nvSpPr>
          <p:spPr>
            <a:xfrm>
              <a:off x="8617132" y="2514600"/>
              <a:ext cx="1828800" cy="18288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Oval 6"/>
            <p:cNvSpPr/>
            <p:nvPr/>
          </p:nvSpPr>
          <p:spPr>
            <a:xfrm>
              <a:off x="8023478" y="3376748"/>
              <a:ext cx="1828800" cy="18288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cxnSp>
        <p:nvCxnSpPr>
          <p:cNvPr id="9" name="Straight Connector 8"/>
          <p:cNvCxnSpPr/>
          <p:nvPr/>
        </p:nvCxnSpPr>
        <p:spPr>
          <a:xfrm flipH="1">
            <a:off x="8523174" y="3911901"/>
            <a:ext cx="2884" cy="1923420"/>
          </a:xfrm>
          <a:prstGeom prst="line">
            <a:avLst/>
          </a:prstGeom>
          <a:ln w="38100">
            <a:solidFill>
              <a:srgbClr val="5C8CA5"/>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9575071" y="3650169"/>
            <a:ext cx="698523" cy="0"/>
          </a:xfrm>
          <a:prstGeom prst="line">
            <a:avLst/>
          </a:prstGeom>
          <a:ln w="38100">
            <a:solidFill>
              <a:srgbClr val="8BBDBE"/>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10273594" y="2046794"/>
            <a:ext cx="25362" cy="2800691"/>
          </a:xfrm>
          <a:prstGeom prst="line">
            <a:avLst/>
          </a:prstGeom>
          <a:ln w="38100">
            <a:solidFill>
              <a:srgbClr val="8BBDBE"/>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8971656" y="4827891"/>
            <a:ext cx="1301938" cy="0"/>
          </a:xfrm>
          <a:prstGeom prst="line">
            <a:avLst/>
          </a:prstGeom>
          <a:ln w="38100">
            <a:solidFill>
              <a:srgbClr val="8BBDBE"/>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566022" y="2546358"/>
            <a:ext cx="0" cy="1103811"/>
          </a:xfrm>
          <a:prstGeom prst="line">
            <a:avLst/>
          </a:prstGeom>
          <a:ln w="38100">
            <a:solidFill>
              <a:srgbClr val="8BBDBE"/>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7584819" y="2563663"/>
            <a:ext cx="2675712" cy="0"/>
          </a:xfrm>
          <a:prstGeom prst="line">
            <a:avLst/>
          </a:prstGeom>
          <a:ln w="38100">
            <a:solidFill>
              <a:srgbClr val="8BBDBE"/>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492227" y="1460132"/>
            <a:ext cx="4567638" cy="646331"/>
          </a:xfrm>
          <a:prstGeom prst="rect">
            <a:avLst/>
          </a:prstGeom>
          <a:noFill/>
        </p:spPr>
        <p:txBody>
          <a:bodyPr wrap="square" rtlCol="0">
            <a:spAutoFit/>
          </a:bodyPr>
          <a:lstStyle/>
          <a:p>
            <a:pPr algn="ctr"/>
            <a:r>
              <a:rPr lang="en-ZA" dirty="0" smtClean="0">
                <a:solidFill>
                  <a:srgbClr val="8BBDBE"/>
                </a:solidFill>
              </a:rPr>
              <a:t>Specific design principles </a:t>
            </a:r>
            <a:r>
              <a:rPr lang="en-ZA" dirty="0">
                <a:solidFill>
                  <a:srgbClr val="8BBDBE"/>
                </a:solidFill>
              </a:rPr>
              <a:t>that </a:t>
            </a:r>
            <a:r>
              <a:rPr lang="en-ZA" dirty="0" smtClean="0">
                <a:solidFill>
                  <a:srgbClr val="8BBDBE"/>
                </a:solidFill>
              </a:rPr>
              <a:t>are </a:t>
            </a:r>
            <a:br>
              <a:rPr lang="en-ZA" dirty="0" smtClean="0">
                <a:solidFill>
                  <a:srgbClr val="8BBDBE"/>
                </a:solidFill>
              </a:rPr>
            </a:br>
            <a:r>
              <a:rPr lang="en-ZA" dirty="0" smtClean="0">
                <a:solidFill>
                  <a:srgbClr val="8BBDBE"/>
                </a:solidFill>
              </a:rPr>
              <a:t>applicable to </a:t>
            </a:r>
            <a:r>
              <a:rPr lang="en-ZA" dirty="0">
                <a:solidFill>
                  <a:srgbClr val="8BBDBE"/>
                </a:solidFill>
              </a:rPr>
              <a:t>your teaching practice</a:t>
            </a:r>
          </a:p>
        </p:txBody>
      </p:sp>
    </p:spTree>
    <p:extLst>
      <p:ext uri="{BB962C8B-B14F-4D97-AF65-F5344CB8AC3E}">
        <p14:creationId xmlns:p14="http://schemas.microsoft.com/office/powerpoint/2010/main" val="2626643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9854915" cy="4351338"/>
          </a:xfrm>
        </p:spPr>
        <p:txBody>
          <a:bodyPr>
            <a:noAutofit/>
          </a:bodyPr>
          <a:lstStyle/>
          <a:p>
            <a:r>
              <a:rPr lang="en-ZA" sz="2200" dirty="0" smtClean="0"/>
              <a:t>Information and communication technologies are commonplace in almost all aspects of our lives, including working, shopping and socialising.</a:t>
            </a:r>
          </a:p>
          <a:p>
            <a:r>
              <a:rPr lang="en-ZA" sz="2200" dirty="0" smtClean="0"/>
              <a:t>Similarly, the importance of information and communication technologies </a:t>
            </a:r>
            <a:br>
              <a:rPr lang="en-ZA" sz="2200" dirty="0" smtClean="0"/>
            </a:br>
            <a:r>
              <a:rPr lang="en-ZA" sz="2200" dirty="0" smtClean="0"/>
              <a:t>in teaching and learning continues to grow and develop.</a:t>
            </a:r>
          </a:p>
          <a:p>
            <a:r>
              <a:rPr lang="en-ZA" sz="2200" dirty="0" smtClean="0"/>
              <a:t>Therefore, teachers have to consider how </a:t>
            </a:r>
            <a:r>
              <a:rPr lang="en-ZA" sz="2200" dirty="0" smtClean="0"/>
              <a:t>educational technologies </a:t>
            </a:r>
            <a:r>
              <a:rPr lang="en-ZA" sz="2200" dirty="0" smtClean="0"/>
              <a:t>can </a:t>
            </a:r>
            <a:r>
              <a:rPr lang="en-ZA" sz="2200" dirty="0" smtClean="0"/>
              <a:t/>
            </a:r>
            <a:br>
              <a:rPr lang="en-ZA" sz="2200" dirty="0" smtClean="0"/>
            </a:br>
            <a:r>
              <a:rPr lang="en-ZA" sz="2200" dirty="0" smtClean="0"/>
              <a:t>potentially </a:t>
            </a:r>
            <a:r>
              <a:rPr lang="en-ZA" sz="2200" dirty="0" smtClean="0"/>
              <a:t>change their practice.</a:t>
            </a:r>
          </a:p>
          <a:p>
            <a:r>
              <a:rPr lang="en-ZA" sz="2200" dirty="0" smtClean="0"/>
              <a:t>This section of the study unit requires you to reflect on how you can tap into the unique characteristics of  </a:t>
            </a:r>
            <a:r>
              <a:rPr lang="en-ZA" sz="2200" dirty="0" smtClean="0"/>
              <a:t>educational technologies </a:t>
            </a:r>
            <a:r>
              <a:rPr lang="en-ZA" sz="2200" dirty="0" smtClean="0"/>
              <a:t>to design learning experiences that enable a learner to achieve </a:t>
            </a:r>
            <a:r>
              <a:rPr lang="en-ZA" sz="2200" dirty="0" smtClean="0"/>
              <a:t>intended learning </a:t>
            </a:r>
            <a:r>
              <a:rPr lang="en-ZA" sz="2200" dirty="0" smtClean="0"/>
              <a:t>outcomes.</a:t>
            </a:r>
          </a:p>
          <a:p>
            <a:r>
              <a:rPr lang="en-ZA" sz="2200" dirty="0"/>
              <a:t>Finding the best approach to learning is an ongoing </a:t>
            </a:r>
            <a:r>
              <a:rPr lang="en-ZA" sz="2200" dirty="0" smtClean="0"/>
              <a:t>process. You may want to revise your set of learning design </a:t>
            </a:r>
            <a:r>
              <a:rPr lang="en-ZA" sz="2200" dirty="0" smtClean="0"/>
              <a:t>principles to reflect the optimal use of educational technologies.</a:t>
            </a:r>
            <a:endParaRPr lang="en-ZA" sz="2200" dirty="0" smtClean="0"/>
          </a:p>
          <a:p>
            <a:endParaRPr lang="en-ZA" sz="2000" dirty="0" smtClean="0"/>
          </a:p>
        </p:txBody>
      </p:sp>
      <p:sp>
        <p:nvSpPr>
          <p:cNvPr id="2" name="Title 1"/>
          <p:cNvSpPr>
            <a:spLocks noGrp="1"/>
          </p:cNvSpPr>
          <p:nvPr>
            <p:ph type="title"/>
          </p:nvPr>
        </p:nvSpPr>
        <p:spPr/>
        <p:txBody>
          <a:bodyPr/>
          <a:lstStyle/>
          <a:p>
            <a:r>
              <a:rPr lang="en-ZA" dirty="0" smtClean="0"/>
              <a:t>ICTs as a change agent for T &amp; L</a:t>
            </a:r>
            <a:endParaRPr lang="en-ZA" dirty="0"/>
          </a:p>
        </p:txBody>
      </p:sp>
      <p:sp>
        <p:nvSpPr>
          <p:cNvPr id="7" name="TextBox 6"/>
          <p:cNvSpPr txBox="1"/>
          <p:nvPr/>
        </p:nvSpPr>
        <p:spPr>
          <a:xfrm>
            <a:off x="9528426" y="1786438"/>
            <a:ext cx="2255359" cy="1323439"/>
          </a:xfrm>
          <a:prstGeom prst="rect">
            <a:avLst/>
          </a:prstGeom>
          <a:noFill/>
        </p:spPr>
        <p:txBody>
          <a:bodyPr wrap="square" rtlCol="0">
            <a:spAutoFit/>
          </a:bodyPr>
          <a:lstStyle/>
          <a:p>
            <a:pPr algn="r"/>
            <a:r>
              <a:rPr lang="en-ZA" sz="1600" dirty="0" smtClean="0">
                <a:solidFill>
                  <a:srgbClr val="457392"/>
                </a:solidFill>
              </a:rPr>
              <a:t>ICTs changed the</a:t>
            </a:r>
            <a:br>
              <a:rPr lang="en-ZA" sz="1600" dirty="0" smtClean="0">
                <a:solidFill>
                  <a:srgbClr val="457392"/>
                </a:solidFill>
              </a:rPr>
            </a:br>
            <a:r>
              <a:rPr lang="en-ZA" sz="1600" dirty="0" smtClean="0">
                <a:solidFill>
                  <a:srgbClr val="457392"/>
                </a:solidFill>
              </a:rPr>
              <a:t>way we think about knowledge </a:t>
            </a:r>
            <a:br>
              <a:rPr lang="en-ZA" sz="1600" dirty="0" smtClean="0">
                <a:solidFill>
                  <a:srgbClr val="457392"/>
                </a:solidFill>
              </a:rPr>
            </a:br>
            <a:r>
              <a:rPr lang="en-ZA" sz="1600" dirty="0" smtClean="0">
                <a:solidFill>
                  <a:srgbClr val="457392"/>
                </a:solidFill>
              </a:rPr>
              <a:t>consumption and construction.</a:t>
            </a:r>
            <a:endParaRPr lang="en-ZA" sz="1600" dirty="0">
              <a:solidFill>
                <a:srgbClr val="457392"/>
              </a:solidFill>
            </a:endParaRPr>
          </a:p>
        </p:txBody>
      </p:sp>
      <p:grpSp>
        <p:nvGrpSpPr>
          <p:cNvPr id="8" name="Group 7"/>
          <p:cNvGrpSpPr/>
          <p:nvPr/>
        </p:nvGrpSpPr>
        <p:grpSpPr>
          <a:xfrm>
            <a:off x="10343605" y="3133782"/>
            <a:ext cx="568392" cy="130628"/>
            <a:chOff x="10408920" y="3140313"/>
            <a:chExt cx="568392" cy="130628"/>
          </a:xfrm>
          <a:solidFill>
            <a:srgbClr val="CDDA77"/>
          </a:solidFill>
        </p:grpSpPr>
        <p:sp>
          <p:nvSpPr>
            <p:cNvPr id="9" name="Oval 8"/>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Oval 9"/>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Oval 10"/>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Tree>
    <p:extLst>
      <p:ext uri="{BB962C8B-B14F-4D97-AF65-F5344CB8AC3E}">
        <p14:creationId xmlns:p14="http://schemas.microsoft.com/office/powerpoint/2010/main" val="20439496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5002</TotalTime>
  <Words>966</Words>
  <Application>Microsoft Office PowerPoint</Application>
  <PresentationFormat>Widescreen</PresentationFormat>
  <Paragraphs>129</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Online Teaching and Learning  PEDAGOGY</vt:lpstr>
      <vt:lpstr>What you will learn</vt:lpstr>
      <vt:lpstr>Important concepts to know</vt:lpstr>
      <vt:lpstr>How your learning will be organised</vt:lpstr>
      <vt:lpstr>Main learning theories</vt:lpstr>
      <vt:lpstr>Analysis of the main learning theories</vt:lpstr>
      <vt:lpstr>Selected instructional design theories</vt:lpstr>
      <vt:lpstr>Analysis of selected ID theories</vt:lpstr>
      <vt:lpstr>ICTs as a change agent for T &amp; L</vt:lpstr>
      <vt:lpstr>Online and F-2-F teaching</vt:lpstr>
      <vt:lpstr>The flipped classroom</vt:lpstr>
      <vt:lpstr>An online teaching pedagogy for your practice</vt:lpstr>
      <vt:lpstr>Demonstrate your learning</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Teaching &amp; Learning  PEDAGOGY</dc:title>
  <dc:creator>Fran Greyling</dc:creator>
  <cp:lastModifiedBy>Fran Greyling</cp:lastModifiedBy>
  <cp:revision>278</cp:revision>
  <cp:lastPrinted>2019-07-17T15:02:01Z</cp:lastPrinted>
  <dcterms:created xsi:type="dcterms:W3CDTF">2019-07-15T11:44:02Z</dcterms:created>
  <dcterms:modified xsi:type="dcterms:W3CDTF">2019-10-10T05:57:47Z</dcterms:modified>
</cp:coreProperties>
</file>