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66" r:id="rId5"/>
    <p:sldId id="275" r:id="rId6"/>
    <p:sldId id="285" r:id="rId7"/>
    <p:sldId id="286" r:id="rId8"/>
    <p:sldId id="273" r:id="rId9"/>
    <p:sldId id="279" r:id="rId10"/>
  </p:sldIdLst>
  <p:sldSz cx="12192000" cy="6858000"/>
  <p:notesSz cx="6797675" cy="98742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6" userDrawn="1">
          <p15:clr>
            <a:srgbClr val="A4A3A4"/>
          </p15:clr>
        </p15:guide>
        <p15:guide id="2" pos="3816" userDrawn="1">
          <p15:clr>
            <a:srgbClr val="A4A3A4"/>
          </p15:clr>
        </p15:guide>
        <p15:guide id="3" orient="horz" pos="1176" userDrawn="1">
          <p15:clr>
            <a:srgbClr val="A4A3A4"/>
          </p15:clr>
        </p15:guide>
        <p15:guide id="4" pos="552" userDrawn="1">
          <p15:clr>
            <a:srgbClr val="A4A3A4"/>
          </p15:clr>
        </p15:guide>
        <p15:guide id="5" pos="7176" userDrawn="1">
          <p15:clr>
            <a:srgbClr val="A4A3A4"/>
          </p15:clr>
        </p15:guide>
        <p15:guide id="7" orient="horz" pos="50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BBDBE"/>
    <a:srgbClr val="FFE292"/>
    <a:srgbClr val="FDB96D"/>
    <a:srgbClr val="CDDA77"/>
    <a:srgbClr val="457392"/>
    <a:srgbClr val="5C8CA5"/>
    <a:srgbClr val="FAD04E"/>
    <a:srgbClr val="D1E07E"/>
    <a:srgbClr val="689F61"/>
    <a:srgbClr val="9ACA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0" autoAdjust="0"/>
    <p:restoredTop sz="94660"/>
  </p:normalViewPr>
  <p:slideViewPr>
    <p:cSldViewPr snapToGrid="0" showGuides="1">
      <p:cViewPr varScale="1">
        <p:scale>
          <a:sx n="67" d="100"/>
          <a:sy n="67" d="100"/>
        </p:scale>
        <p:origin x="380" y="56"/>
      </p:cViewPr>
      <p:guideLst>
        <p:guide orient="horz" pos="2136"/>
        <p:guide pos="3816"/>
        <p:guide orient="horz" pos="1176"/>
        <p:guide pos="552"/>
        <p:guide pos="7176"/>
        <p:guide orient="horz" pos="504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E03C997-C535-4C8C-97D1-8F4476E1CF4B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844C1236-DBD8-4C9D-A4C4-9060EF454587}">
      <dgm:prSet phldrT="[Text]"/>
      <dgm:spPr>
        <a:solidFill>
          <a:srgbClr val="8BBDBE"/>
        </a:solidFill>
      </dgm:spPr>
      <dgm:t>
        <a:bodyPr/>
        <a:lstStyle/>
        <a:p>
          <a:r>
            <a:rPr lang="en-ZA" dirty="0" smtClean="0"/>
            <a:t>Learn</a:t>
          </a:r>
          <a:endParaRPr lang="en-ZA" dirty="0"/>
        </a:p>
      </dgm:t>
    </dgm:pt>
    <dgm:pt modelId="{97E5CF31-6836-4009-ABF7-93BC9231CA01}" type="parTrans" cxnId="{EFA9ABC1-846F-4315-A17A-F5E78E5AC585}">
      <dgm:prSet/>
      <dgm:spPr/>
      <dgm:t>
        <a:bodyPr/>
        <a:lstStyle/>
        <a:p>
          <a:endParaRPr lang="en-ZA"/>
        </a:p>
      </dgm:t>
    </dgm:pt>
    <dgm:pt modelId="{B1BF472A-A22C-45B5-BEA7-94BA66509E5A}" type="sibTrans" cxnId="{EFA9ABC1-846F-4315-A17A-F5E78E5AC585}">
      <dgm:prSet/>
      <dgm:spPr>
        <a:solidFill>
          <a:srgbClr val="FFE292"/>
        </a:solidFill>
      </dgm:spPr>
      <dgm:t>
        <a:bodyPr/>
        <a:lstStyle/>
        <a:p>
          <a:endParaRPr lang="en-ZA"/>
        </a:p>
      </dgm:t>
    </dgm:pt>
    <dgm:pt modelId="{5B90CB92-59B6-4C2D-9BFE-F6C1208E7191}">
      <dgm:prSet phldrT="[Text]"/>
      <dgm:spPr>
        <a:solidFill>
          <a:srgbClr val="8BBDBE"/>
        </a:solidFill>
      </dgm:spPr>
      <dgm:t>
        <a:bodyPr/>
        <a:lstStyle/>
        <a:p>
          <a:r>
            <a:rPr lang="en-ZA" dirty="0" smtClean="0"/>
            <a:t>Apply</a:t>
          </a:r>
          <a:endParaRPr lang="en-ZA" dirty="0"/>
        </a:p>
      </dgm:t>
    </dgm:pt>
    <dgm:pt modelId="{2F54C5CE-D534-41BE-90F8-997D8E496A55}" type="parTrans" cxnId="{1A6587E1-308D-4149-AC97-18D384F1745C}">
      <dgm:prSet/>
      <dgm:spPr/>
      <dgm:t>
        <a:bodyPr/>
        <a:lstStyle/>
        <a:p>
          <a:endParaRPr lang="en-ZA"/>
        </a:p>
      </dgm:t>
    </dgm:pt>
    <dgm:pt modelId="{AEFED32C-1783-43B8-9F3C-C6ECB225C0A7}" type="sibTrans" cxnId="{1A6587E1-308D-4149-AC97-18D384F1745C}">
      <dgm:prSet/>
      <dgm:spPr>
        <a:solidFill>
          <a:srgbClr val="FFE292"/>
        </a:solidFill>
      </dgm:spPr>
      <dgm:t>
        <a:bodyPr/>
        <a:lstStyle/>
        <a:p>
          <a:endParaRPr lang="en-ZA"/>
        </a:p>
      </dgm:t>
    </dgm:pt>
    <dgm:pt modelId="{043B6D0A-5A7B-47E2-8605-7902B81A1FD1}">
      <dgm:prSet phldrT="[Text]"/>
      <dgm:spPr>
        <a:solidFill>
          <a:srgbClr val="8BBDBE"/>
        </a:solidFill>
      </dgm:spPr>
      <dgm:t>
        <a:bodyPr/>
        <a:lstStyle/>
        <a:p>
          <a:r>
            <a:rPr lang="en-ZA" dirty="0" smtClean="0"/>
            <a:t>Achieve</a:t>
          </a:r>
          <a:endParaRPr lang="en-ZA" dirty="0"/>
        </a:p>
      </dgm:t>
    </dgm:pt>
    <dgm:pt modelId="{72BB097E-F309-4A02-98AD-719ABE7933EB}" type="parTrans" cxnId="{BBE5ECB3-9640-497C-9E5D-3B81C4691535}">
      <dgm:prSet/>
      <dgm:spPr/>
      <dgm:t>
        <a:bodyPr/>
        <a:lstStyle/>
        <a:p>
          <a:endParaRPr lang="en-ZA"/>
        </a:p>
      </dgm:t>
    </dgm:pt>
    <dgm:pt modelId="{C1E60CD3-73D6-4D67-9CFA-BEE4A895DCD8}" type="sibTrans" cxnId="{BBE5ECB3-9640-497C-9E5D-3B81C4691535}">
      <dgm:prSet/>
      <dgm:spPr/>
      <dgm:t>
        <a:bodyPr/>
        <a:lstStyle/>
        <a:p>
          <a:endParaRPr lang="en-ZA"/>
        </a:p>
      </dgm:t>
    </dgm:pt>
    <dgm:pt modelId="{15D9DBBC-537F-45CC-8C29-50AE4247A909}" type="pres">
      <dgm:prSet presAssocID="{5E03C997-C535-4C8C-97D1-8F4476E1CF4B}" presName="Name0" presStyleCnt="0">
        <dgm:presLayoutVars>
          <dgm:dir/>
          <dgm:resizeHandles val="exact"/>
        </dgm:presLayoutVars>
      </dgm:prSet>
      <dgm:spPr/>
    </dgm:pt>
    <dgm:pt modelId="{0096E719-47DD-477D-B93B-8020BC6D1C93}" type="pres">
      <dgm:prSet presAssocID="{844C1236-DBD8-4C9D-A4C4-9060EF454587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7EDF4658-487E-45E2-9B22-16F73AEFBF61}" type="pres">
      <dgm:prSet presAssocID="{B1BF472A-A22C-45B5-BEA7-94BA66509E5A}" presName="sibTrans" presStyleLbl="sibTrans2D1" presStyleIdx="0" presStyleCnt="2"/>
      <dgm:spPr/>
      <dgm:t>
        <a:bodyPr/>
        <a:lstStyle/>
        <a:p>
          <a:endParaRPr lang="en-ZA"/>
        </a:p>
      </dgm:t>
    </dgm:pt>
    <dgm:pt modelId="{96599B07-78B8-4521-9E9A-B87FCF4A3451}" type="pres">
      <dgm:prSet presAssocID="{B1BF472A-A22C-45B5-BEA7-94BA66509E5A}" presName="connectorText" presStyleLbl="sibTrans2D1" presStyleIdx="0" presStyleCnt="2"/>
      <dgm:spPr/>
      <dgm:t>
        <a:bodyPr/>
        <a:lstStyle/>
        <a:p>
          <a:endParaRPr lang="en-ZA"/>
        </a:p>
      </dgm:t>
    </dgm:pt>
    <dgm:pt modelId="{3142A274-A8E9-4B9A-A130-B684E9BA3113}" type="pres">
      <dgm:prSet presAssocID="{5B90CB92-59B6-4C2D-9BFE-F6C1208E7191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F813DD14-3FB4-4773-8D5F-1ECE9CE3BEAB}" type="pres">
      <dgm:prSet presAssocID="{AEFED32C-1783-43B8-9F3C-C6ECB225C0A7}" presName="sibTrans" presStyleLbl="sibTrans2D1" presStyleIdx="1" presStyleCnt="2"/>
      <dgm:spPr/>
      <dgm:t>
        <a:bodyPr/>
        <a:lstStyle/>
        <a:p>
          <a:endParaRPr lang="en-ZA"/>
        </a:p>
      </dgm:t>
    </dgm:pt>
    <dgm:pt modelId="{54A5B442-4206-4C39-BA23-0CA15D199162}" type="pres">
      <dgm:prSet presAssocID="{AEFED32C-1783-43B8-9F3C-C6ECB225C0A7}" presName="connectorText" presStyleLbl="sibTrans2D1" presStyleIdx="1" presStyleCnt="2"/>
      <dgm:spPr/>
      <dgm:t>
        <a:bodyPr/>
        <a:lstStyle/>
        <a:p>
          <a:endParaRPr lang="en-ZA"/>
        </a:p>
      </dgm:t>
    </dgm:pt>
    <dgm:pt modelId="{38D35274-6076-43E5-924F-2125EF4228CF}" type="pres">
      <dgm:prSet presAssocID="{043B6D0A-5A7B-47E2-8605-7902B81A1FD1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</dgm:ptLst>
  <dgm:cxnLst>
    <dgm:cxn modelId="{01B3C65C-08AF-4535-8156-DA40366EBD08}" type="presOf" srcId="{043B6D0A-5A7B-47E2-8605-7902B81A1FD1}" destId="{38D35274-6076-43E5-924F-2125EF4228CF}" srcOrd="0" destOrd="0" presId="urn:microsoft.com/office/officeart/2005/8/layout/process1"/>
    <dgm:cxn modelId="{6EF98014-226A-4453-BA19-D83E2DDC1755}" type="presOf" srcId="{AEFED32C-1783-43B8-9F3C-C6ECB225C0A7}" destId="{F813DD14-3FB4-4773-8D5F-1ECE9CE3BEAB}" srcOrd="0" destOrd="0" presId="urn:microsoft.com/office/officeart/2005/8/layout/process1"/>
    <dgm:cxn modelId="{9344791E-80D5-40DE-BE01-1744E22838F7}" type="presOf" srcId="{B1BF472A-A22C-45B5-BEA7-94BA66509E5A}" destId="{7EDF4658-487E-45E2-9B22-16F73AEFBF61}" srcOrd="0" destOrd="0" presId="urn:microsoft.com/office/officeart/2005/8/layout/process1"/>
    <dgm:cxn modelId="{7B9E2119-ED64-46FE-983C-314FA688A0C9}" type="presOf" srcId="{AEFED32C-1783-43B8-9F3C-C6ECB225C0A7}" destId="{54A5B442-4206-4C39-BA23-0CA15D199162}" srcOrd="1" destOrd="0" presId="urn:microsoft.com/office/officeart/2005/8/layout/process1"/>
    <dgm:cxn modelId="{1A6587E1-308D-4149-AC97-18D384F1745C}" srcId="{5E03C997-C535-4C8C-97D1-8F4476E1CF4B}" destId="{5B90CB92-59B6-4C2D-9BFE-F6C1208E7191}" srcOrd="1" destOrd="0" parTransId="{2F54C5CE-D534-41BE-90F8-997D8E496A55}" sibTransId="{AEFED32C-1783-43B8-9F3C-C6ECB225C0A7}"/>
    <dgm:cxn modelId="{520E7AE6-1FB2-4C79-83D9-5890C8FE9162}" type="presOf" srcId="{844C1236-DBD8-4C9D-A4C4-9060EF454587}" destId="{0096E719-47DD-477D-B93B-8020BC6D1C93}" srcOrd="0" destOrd="0" presId="urn:microsoft.com/office/officeart/2005/8/layout/process1"/>
    <dgm:cxn modelId="{592020ED-3332-4C93-8857-E7065BBF6FBF}" type="presOf" srcId="{5B90CB92-59B6-4C2D-9BFE-F6C1208E7191}" destId="{3142A274-A8E9-4B9A-A130-B684E9BA3113}" srcOrd="0" destOrd="0" presId="urn:microsoft.com/office/officeart/2005/8/layout/process1"/>
    <dgm:cxn modelId="{EFA9ABC1-846F-4315-A17A-F5E78E5AC585}" srcId="{5E03C997-C535-4C8C-97D1-8F4476E1CF4B}" destId="{844C1236-DBD8-4C9D-A4C4-9060EF454587}" srcOrd="0" destOrd="0" parTransId="{97E5CF31-6836-4009-ABF7-93BC9231CA01}" sibTransId="{B1BF472A-A22C-45B5-BEA7-94BA66509E5A}"/>
    <dgm:cxn modelId="{DBB9D63D-D516-4D39-85A3-B6578A75B8FD}" type="presOf" srcId="{B1BF472A-A22C-45B5-BEA7-94BA66509E5A}" destId="{96599B07-78B8-4521-9E9A-B87FCF4A3451}" srcOrd="1" destOrd="0" presId="urn:microsoft.com/office/officeart/2005/8/layout/process1"/>
    <dgm:cxn modelId="{B844C9C9-4BBE-4F10-8A8F-18DED0D55920}" type="presOf" srcId="{5E03C997-C535-4C8C-97D1-8F4476E1CF4B}" destId="{15D9DBBC-537F-45CC-8C29-50AE4247A909}" srcOrd="0" destOrd="0" presId="urn:microsoft.com/office/officeart/2005/8/layout/process1"/>
    <dgm:cxn modelId="{BBE5ECB3-9640-497C-9E5D-3B81C4691535}" srcId="{5E03C997-C535-4C8C-97D1-8F4476E1CF4B}" destId="{043B6D0A-5A7B-47E2-8605-7902B81A1FD1}" srcOrd="2" destOrd="0" parTransId="{72BB097E-F309-4A02-98AD-719ABE7933EB}" sibTransId="{C1E60CD3-73D6-4D67-9CFA-BEE4A895DCD8}"/>
    <dgm:cxn modelId="{AB1BC79E-272C-48C2-B4DB-7EB37F08478D}" type="presParOf" srcId="{15D9DBBC-537F-45CC-8C29-50AE4247A909}" destId="{0096E719-47DD-477D-B93B-8020BC6D1C93}" srcOrd="0" destOrd="0" presId="urn:microsoft.com/office/officeart/2005/8/layout/process1"/>
    <dgm:cxn modelId="{9C1E8415-C6A3-4093-8BFC-D13EFCD1B152}" type="presParOf" srcId="{15D9DBBC-537F-45CC-8C29-50AE4247A909}" destId="{7EDF4658-487E-45E2-9B22-16F73AEFBF61}" srcOrd="1" destOrd="0" presId="urn:microsoft.com/office/officeart/2005/8/layout/process1"/>
    <dgm:cxn modelId="{C9E08AAF-76B9-4265-A7E6-031A4813C613}" type="presParOf" srcId="{7EDF4658-487E-45E2-9B22-16F73AEFBF61}" destId="{96599B07-78B8-4521-9E9A-B87FCF4A3451}" srcOrd="0" destOrd="0" presId="urn:microsoft.com/office/officeart/2005/8/layout/process1"/>
    <dgm:cxn modelId="{DD3EE825-B5C9-4186-B28F-4A88F83D9F3D}" type="presParOf" srcId="{15D9DBBC-537F-45CC-8C29-50AE4247A909}" destId="{3142A274-A8E9-4B9A-A130-B684E9BA3113}" srcOrd="2" destOrd="0" presId="urn:microsoft.com/office/officeart/2005/8/layout/process1"/>
    <dgm:cxn modelId="{701CBFE1-731D-4E79-AFAB-DA2A960ADF30}" type="presParOf" srcId="{15D9DBBC-537F-45CC-8C29-50AE4247A909}" destId="{F813DD14-3FB4-4773-8D5F-1ECE9CE3BEAB}" srcOrd="3" destOrd="0" presId="urn:microsoft.com/office/officeart/2005/8/layout/process1"/>
    <dgm:cxn modelId="{1BCA184C-34DD-4301-B903-387C881D3B9F}" type="presParOf" srcId="{F813DD14-3FB4-4773-8D5F-1ECE9CE3BEAB}" destId="{54A5B442-4206-4C39-BA23-0CA15D199162}" srcOrd="0" destOrd="0" presId="urn:microsoft.com/office/officeart/2005/8/layout/process1"/>
    <dgm:cxn modelId="{C81690FF-7141-4586-940A-F33A66BF34BF}" type="presParOf" srcId="{15D9DBBC-537F-45CC-8C29-50AE4247A909}" destId="{38D35274-6076-43E5-924F-2125EF4228CF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96E719-47DD-477D-B93B-8020BC6D1C93}">
      <dsp:nvSpPr>
        <dsp:cNvPr id="0" name=""/>
        <dsp:cNvSpPr/>
      </dsp:nvSpPr>
      <dsp:spPr>
        <a:xfrm>
          <a:off x="7143" y="2068777"/>
          <a:ext cx="2135187" cy="1281112"/>
        </a:xfrm>
        <a:prstGeom prst="roundRect">
          <a:avLst>
            <a:gd name="adj" fmla="val 10000"/>
          </a:avLst>
        </a:prstGeom>
        <a:solidFill>
          <a:srgbClr val="8BBDBE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4200" kern="1200" dirty="0" smtClean="0"/>
            <a:t>Learn</a:t>
          </a:r>
          <a:endParaRPr lang="en-ZA" sz="4200" kern="1200" dirty="0"/>
        </a:p>
      </dsp:txBody>
      <dsp:txXfrm>
        <a:off x="44665" y="2106299"/>
        <a:ext cx="2060143" cy="1206068"/>
      </dsp:txXfrm>
    </dsp:sp>
    <dsp:sp modelId="{7EDF4658-487E-45E2-9B22-16F73AEFBF61}">
      <dsp:nvSpPr>
        <dsp:cNvPr id="0" name=""/>
        <dsp:cNvSpPr/>
      </dsp:nvSpPr>
      <dsp:spPr>
        <a:xfrm>
          <a:off x="2355850" y="2444570"/>
          <a:ext cx="452659" cy="529526"/>
        </a:xfrm>
        <a:prstGeom prst="rightArrow">
          <a:avLst>
            <a:gd name="adj1" fmla="val 60000"/>
            <a:gd name="adj2" fmla="val 50000"/>
          </a:avLst>
        </a:prstGeom>
        <a:solidFill>
          <a:srgbClr val="FFE292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ZA" sz="2200" kern="1200"/>
        </a:p>
      </dsp:txBody>
      <dsp:txXfrm>
        <a:off x="2355850" y="2550475"/>
        <a:ext cx="316861" cy="317716"/>
      </dsp:txXfrm>
    </dsp:sp>
    <dsp:sp modelId="{3142A274-A8E9-4B9A-A130-B684E9BA3113}">
      <dsp:nvSpPr>
        <dsp:cNvPr id="0" name=""/>
        <dsp:cNvSpPr/>
      </dsp:nvSpPr>
      <dsp:spPr>
        <a:xfrm>
          <a:off x="2996406" y="2068777"/>
          <a:ext cx="2135187" cy="1281112"/>
        </a:xfrm>
        <a:prstGeom prst="roundRect">
          <a:avLst>
            <a:gd name="adj" fmla="val 10000"/>
          </a:avLst>
        </a:prstGeom>
        <a:solidFill>
          <a:srgbClr val="8BBDBE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4200" kern="1200" dirty="0" smtClean="0"/>
            <a:t>Apply</a:t>
          </a:r>
          <a:endParaRPr lang="en-ZA" sz="4200" kern="1200" dirty="0"/>
        </a:p>
      </dsp:txBody>
      <dsp:txXfrm>
        <a:off x="3033928" y="2106299"/>
        <a:ext cx="2060143" cy="1206068"/>
      </dsp:txXfrm>
    </dsp:sp>
    <dsp:sp modelId="{F813DD14-3FB4-4773-8D5F-1ECE9CE3BEAB}">
      <dsp:nvSpPr>
        <dsp:cNvPr id="0" name=""/>
        <dsp:cNvSpPr/>
      </dsp:nvSpPr>
      <dsp:spPr>
        <a:xfrm>
          <a:off x="5345112" y="2444570"/>
          <a:ext cx="452659" cy="529526"/>
        </a:xfrm>
        <a:prstGeom prst="rightArrow">
          <a:avLst>
            <a:gd name="adj1" fmla="val 60000"/>
            <a:gd name="adj2" fmla="val 50000"/>
          </a:avLst>
        </a:prstGeom>
        <a:solidFill>
          <a:srgbClr val="FFE292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ZA" sz="2200" kern="1200"/>
        </a:p>
      </dsp:txBody>
      <dsp:txXfrm>
        <a:off x="5345112" y="2550475"/>
        <a:ext cx="316861" cy="317716"/>
      </dsp:txXfrm>
    </dsp:sp>
    <dsp:sp modelId="{38D35274-6076-43E5-924F-2125EF4228CF}">
      <dsp:nvSpPr>
        <dsp:cNvPr id="0" name=""/>
        <dsp:cNvSpPr/>
      </dsp:nvSpPr>
      <dsp:spPr>
        <a:xfrm>
          <a:off x="5985668" y="2068777"/>
          <a:ext cx="2135187" cy="1281112"/>
        </a:xfrm>
        <a:prstGeom prst="roundRect">
          <a:avLst>
            <a:gd name="adj" fmla="val 10000"/>
          </a:avLst>
        </a:prstGeom>
        <a:solidFill>
          <a:srgbClr val="8BBDBE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4200" kern="1200" dirty="0" smtClean="0"/>
            <a:t>Achieve</a:t>
          </a:r>
          <a:endParaRPr lang="en-ZA" sz="4200" kern="1200" dirty="0"/>
        </a:p>
      </dsp:txBody>
      <dsp:txXfrm>
        <a:off x="6023190" y="2106299"/>
        <a:ext cx="2060143" cy="120606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FF365-2A4F-4B2E-962B-417BDF947FFC}" type="datetimeFigureOut">
              <a:rPr lang="en-ZA" smtClean="0"/>
              <a:t>2019-10-10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CA08B-995D-4C6F-8962-74F68798E0B9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187050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FF365-2A4F-4B2E-962B-417BDF947FFC}" type="datetimeFigureOut">
              <a:rPr lang="en-ZA" smtClean="0"/>
              <a:t>2019-10-10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CA08B-995D-4C6F-8962-74F68798E0B9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6800313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FF365-2A4F-4B2E-962B-417BDF947FFC}" type="datetimeFigureOut">
              <a:rPr lang="en-ZA" smtClean="0"/>
              <a:t>2019-10-10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CA08B-995D-4C6F-8962-74F68798E0B9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2231873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FF365-2A4F-4B2E-962B-417BDF947FFC}" type="datetimeFigureOut">
              <a:rPr lang="en-ZA" smtClean="0"/>
              <a:t>2019-10-10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CA08B-995D-4C6F-8962-74F68798E0B9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0886661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FF365-2A4F-4B2E-962B-417BDF947FFC}" type="datetimeFigureOut">
              <a:rPr lang="en-ZA" smtClean="0"/>
              <a:t>2019-10-10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CA08B-995D-4C6F-8962-74F68798E0B9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3216424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FF365-2A4F-4B2E-962B-417BDF947FFC}" type="datetimeFigureOut">
              <a:rPr lang="en-ZA" smtClean="0"/>
              <a:t>2019-10-10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CA08B-995D-4C6F-8962-74F68798E0B9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6633866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FF365-2A4F-4B2E-962B-417BDF947FFC}" type="datetimeFigureOut">
              <a:rPr lang="en-ZA" smtClean="0"/>
              <a:t>2019-10-10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CA08B-995D-4C6F-8962-74F68798E0B9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8309724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FF365-2A4F-4B2E-962B-417BDF947FFC}" type="datetimeFigureOut">
              <a:rPr lang="en-ZA" smtClean="0"/>
              <a:t>2019-10-10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CA08B-995D-4C6F-8962-74F68798E0B9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068799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FF365-2A4F-4B2E-962B-417BDF947FFC}" type="datetimeFigureOut">
              <a:rPr lang="en-ZA" smtClean="0"/>
              <a:t>2019-10-10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CA08B-995D-4C6F-8962-74F68798E0B9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5516466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FF365-2A4F-4B2E-962B-417BDF947FFC}" type="datetimeFigureOut">
              <a:rPr lang="en-ZA" smtClean="0"/>
              <a:t>2019-10-10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CA08B-995D-4C6F-8962-74F68798E0B9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2979933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FF365-2A4F-4B2E-962B-417BDF947FFC}" type="datetimeFigureOut">
              <a:rPr lang="en-ZA" smtClean="0"/>
              <a:t>2019-10-10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CA08B-995D-4C6F-8962-74F68798E0B9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9607491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9FF365-2A4F-4B2E-962B-417BDF947FFC}" type="datetimeFigureOut">
              <a:rPr lang="en-ZA" smtClean="0"/>
              <a:t>2019-10-10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0CA08B-995D-4C6F-8962-74F68798E0B9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158912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01" y="2062158"/>
            <a:ext cx="5260848" cy="423976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868358"/>
            <a:ext cx="9144000" cy="2387600"/>
          </a:xfrm>
        </p:spPr>
        <p:txBody>
          <a:bodyPr/>
          <a:lstStyle/>
          <a:p>
            <a:r>
              <a:rPr lang="en-ZA" sz="4800" dirty="0" smtClean="0"/>
              <a:t>Online Teaching and Learning </a:t>
            </a:r>
            <a:r>
              <a:rPr lang="en-ZA" sz="5400" dirty="0" smtClean="0"/>
              <a:t/>
            </a:r>
            <a:br>
              <a:rPr lang="en-ZA" sz="5400" dirty="0" smtClean="0"/>
            </a:br>
            <a:r>
              <a:rPr lang="en-ZA" dirty="0" smtClean="0"/>
              <a:t>PEDAGOGY</a:t>
            </a:r>
            <a:endParaRPr lang="en-Z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230198" y="3348033"/>
            <a:ext cx="5664199" cy="1655762"/>
          </a:xfrm>
        </p:spPr>
        <p:txBody>
          <a:bodyPr>
            <a:normAutofit/>
          </a:bodyPr>
          <a:lstStyle/>
          <a:p>
            <a:r>
              <a:rPr lang="en-ZA" dirty="0" smtClean="0"/>
              <a:t>An overview of Study </a:t>
            </a:r>
            <a:r>
              <a:rPr lang="en-ZA" dirty="0"/>
              <a:t>U</a:t>
            </a:r>
            <a:r>
              <a:rPr lang="en-ZA" dirty="0" smtClean="0"/>
              <a:t>nit 2:</a:t>
            </a:r>
          </a:p>
          <a:p>
            <a:r>
              <a:rPr lang="en-ZA" dirty="0"/>
              <a:t>A</a:t>
            </a:r>
            <a:r>
              <a:rPr lang="en-ZA" dirty="0" smtClean="0"/>
              <a:t>n </a:t>
            </a:r>
            <a:r>
              <a:rPr lang="en-ZA" dirty="0"/>
              <a:t>effective online collaborative learning pedagogy</a:t>
            </a:r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306442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2494" y="64472"/>
            <a:ext cx="2304488" cy="257273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/>
              <a:t>What you will learn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ZA" sz="2200" dirty="0" smtClean="0"/>
              <a:t>At the end of this learning experience you should be able to</a:t>
            </a:r>
          </a:p>
          <a:p>
            <a:pPr>
              <a:spcAft>
                <a:spcPts val="1000"/>
              </a:spcAft>
            </a:pPr>
            <a:r>
              <a:rPr lang="en-ZA" sz="2000" dirty="0"/>
              <a:t>o</a:t>
            </a:r>
            <a:r>
              <a:rPr lang="en-ZA" sz="2000" dirty="0" smtClean="0"/>
              <a:t>utline and explain the notion of an online collaborative learning pedagogy.</a:t>
            </a:r>
            <a:endParaRPr lang="en-ZA" sz="2000" dirty="0"/>
          </a:p>
          <a:p>
            <a:pPr marL="0" indent="0">
              <a:buNone/>
            </a:pPr>
            <a:r>
              <a:rPr lang="en-ZA" sz="2200" dirty="0" smtClean="0"/>
              <a:t>You have achieved the learning outcome when you can</a:t>
            </a:r>
          </a:p>
          <a:p>
            <a:r>
              <a:rPr lang="en-ZA" sz="2000" dirty="0"/>
              <a:t>a</a:t>
            </a:r>
            <a:r>
              <a:rPr lang="en-ZA" sz="2000" dirty="0" smtClean="0"/>
              <a:t>nalyse online collaborative learning theories and establish their underlying principles; </a:t>
            </a:r>
          </a:p>
          <a:p>
            <a:r>
              <a:rPr lang="en-ZA" sz="2000" dirty="0" smtClean="0"/>
              <a:t>determine learning design principles to create active online communities;</a:t>
            </a:r>
          </a:p>
          <a:p>
            <a:r>
              <a:rPr lang="en-ZA" sz="2000" dirty="0"/>
              <a:t>d</a:t>
            </a:r>
            <a:r>
              <a:rPr lang="en-ZA" sz="2000" dirty="0" smtClean="0"/>
              <a:t>escribe the roles and responsibilities of teachers and learners to create social presence </a:t>
            </a:r>
            <a:br>
              <a:rPr lang="en-ZA" sz="2000" dirty="0" smtClean="0"/>
            </a:br>
            <a:r>
              <a:rPr lang="en-ZA" sz="2000" dirty="0" smtClean="0"/>
              <a:t>in online communities; and</a:t>
            </a:r>
          </a:p>
          <a:p>
            <a:r>
              <a:rPr lang="en-ZA" sz="2000" dirty="0"/>
              <a:t>c</a:t>
            </a:r>
            <a:r>
              <a:rPr lang="en-ZA" sz="2000" dirty="0" smtClean="0"/>
              <a:t>ompare and contrast synchronous and asynchronous online collaboration.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528426" y="1786438"/>
            <a:ext cx="225535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ZA" sz="1600" dirty="0">
                <a:solidFill>
                  <a:srgbClr val="457392"/>
                </a:solidFill>
              </a:rPr>
              <a:t>U</a:t>
            </a:r>
            <a:r>
              <a:rPr lang="en-ZA" sz="1600" dirty="0" smtClean="0">
                <a:solidFill>
                  <a:srgbClr val="457392"/>
                </a:solidFill>
              </a:rPr>
              <a:t>se the </a:t>
            </a:r>
            <a:br>
              <a:rPr lang="en-ZA" sz="1600" dirty="0" smtClean="0">
                <a:solidFill>
                  <a:srgbClr val="457392"/>
                </a:solidFill>
              </a:rPr>
            </a:br>
            <a:r>
              <a:rPr lang="en-ZA" sz="1600" dirty="0" smtClean="0">
                <a:solidFill>
                  <a:srgbClr val="457392"/>
                </a:solidFill>
              </a:rPr>
              <a:t>doing words in the learning outcome and assessment criteria to guide your learning.</a:t>
            </a:r>
            <a:endParaRPr lang="en-ZA" sz="1600" dirty="0">
              <a:solidFill>
                <a:srgbClr val="457392"/>
              </a:solidFill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10343605" y="3150111"/>
            <a:ext cx="568392" cy="130628"/>
            <a:chOff x="10408920" y="3140313"/>
            <a:chExt cx="568392" cy="130628"/>
          </a:xfrm>
          <a:solidFill>
            <a:srgbClr val="CDDA77"/>
          </a:solidFill>
        </p:grpSpPr>
        <p:sp>
          <p:nvSpPr>
            <p:cNvPr id="12" name="Oval 11"/>
            <p:cNvSpPr/>
            <p:nvPr/>
          </p:nvSpPr>
          <p:spPr>
            <a:xfrm>
              <a:off x="10408920" y="3140313"/>
              <a:ext cx="130628" cy="1306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13" name="Oval 12"/>
            <p:cNvSpPr/>
            <p:nvPr/>
          </p:nvSpPr>
          <p:spPr>
            <a:xfrm>
              <a:off x="10627802" y="3140313"/>
              <a:ext cx="130628" cy="1306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14" name="Oval 13"/>
            <p:cNvSpPr/>
            <p:nvPr/>
          </p:nvSpPr>
          <p:spPr>
            <a:xfrm>
              <a:off x="10846684" y="3140313"/>
              <a:ext cx="130628" cy="1306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</p:grpSp>
    </p:spTree>
    <p:extLst>
      <p:ext uri="{BB962C8B-B14F-4D97-AF65-F5344CB8AC3E}">
        <p14:creationId xmlns:p14="http://schemas.microsoft.com/office/powerpoint/2010/main" val="2318135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/>
              <a:t>How your learning will be organised</a:t>
            </a:r>
            <a:endParaRPr lang="en-ZA" dirty="0"/>
          </a:p>
        </p:txBody>
      </p:sp>
      <p:cxnSp>
        <p:nvCxnSpPr>
          <p:cNvPr id="18" name="Straight Connector 17"/>
          <p:cNvCxnSpPr/>
          <p:nvPr/>
        </p:nvCxnSpPr>
        <p:spPr>
          <a:xfrm flipH="1">
            <a:off x="6251373" y="5507450"/>
            <a:ext cx="1767847" cy="0"/>
          </a:xfrm>
          <a:prstGeom prst="line">
            <a:avLst/>
          </a:prstGeom>
          <a:ln w="38100">
            <a:solidFill>
              <a:srgbClr val="FFE292"/>
            </a:solidFill>
            <a:prstDash val="sysDot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rot="16200000" flipH="1">
            <a:off x="7480668" y="3537559"/>
            <a:ext cx="2688167" cy="0"/>
          </a:xfrm>
          <a:prstGeom prst="line">
            <a:avLst/>
          </a:prstGeom>
          <a:ln w="38100">
            <a:solidFill>
              <a:srgbClr val="FFE292"/>
            </a:solidFill>
            <a:prstDash val="sysDot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H="1">
            <a:off x="2559585" y="5507443"/>
            <a:ext cx="1320089" cy="0"/>
          </a:xfrm>
          <a:prstGeom prst="line">
            <a:avLst/>
          </a:prstGeom>
          <a:ln w="38100">
            <a:solidFill>
              <a:srgbClr val="FFE292"/>
            </a:solidFill>
            <a:prstDash val="sysDot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V="1">
            <a:off x="2575134" y="4428309"/>
            <a:ext cx="0" cy="1079143"/>
          </a:xfrm>
          <a:prstGeom prst="line">
            <a:avLst/>
          </a:prstGeom>
          <a:ln w="38100">
            <a:solidFill>
              <a:srgbClr val="FFE292"/>
            </a:solidFill>
            <a:prstDash val="sysDot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3108965" y="1975636"/>
            <a:ext cx="4319457" cy="0"/>
          </a:xfrm>
          <a:prstGeom prst="line">
            <a:avLst/>
          </a:prstGeom>
          <a:ln w="38100">
            <a:solidFill>
              <a:srgbClr val="FFE292"/>
            </a:solidFill>
            <a:prstDash val="sysDot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ounded Rectangle 6"/>
          <p:cNvSpPr/>
          <p:nvPr/>
        </p:nvSpPr>
        <p:spPr>
          <a:xfrm>
            <a:off x="3396179" y="1692001"/>
            <a:ext cx="2688167" cy="1227668"/>
          </a:xfrm>
          <a:prstGeom prst="roundRect">
            <a:avLst/>
          </a:prstGeom>
          <a:solidFill>
            <a:srgbClr val="CDDA77"/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ZA" sz="1600" dirty="0" smtClean="0">
                <a:solidFill>
                  <a:schemeClr val="bg1"/>
                </a:solidFill>
              </a:rPr>
              <a:t>Analyse online collaborative learning theories and establish how people learn together</a:t>
            </a:r>
            <a:endParaRPr lang="en-ZA" sz="1600" dirty="0">
              <a:solidFill>
                <a:schemeClr val="bg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7480674" y="1692001"/>
            <a:ext cx="2688167" cy="1227668"/>
          </a:xfrm>
          <a:prstGeom prst="roundRect">
            <a:avLst/>
          </a:prstGeom>
          <a:solidFill>
            <a:srgbClr val="5C8CA5"/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ZA" sz="1600" dirty="0" smtClean="0">
                <a:solidFill>
                  <a:schemeClr val="bg1"/>
                </a:solidFill>
              </a:rPr>
              <a:t>Determine learning design principles for active online communities</a:t>
            </a:r>
            <a:endParaRPr lang="en-ZA" sz="1600" dirty="0">
              <a:solidFill>
                <a:schemeClr val="bg1"/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7486661" y="4944862"/>
            <a:ext cx="2688167" cy="1227668"/>
          </a:xfrm>
          <a:prstGeom prst="roundRect">
            <a:avLst/>
          </a:prstGeom>
          <a:solidFill>
            <a:srgbClr val="5C8CA5"/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ZA" sz="1600" dirty="0" smtClean="0">
                <a:solidFill>
                  <a:schemeClr val="bg1"/>
                </a:solidFill>
              </a:rPr>
              <a:t>Describe the roles and responsibilities of teachers and learners to create online presence </a:t>
            </a:r>
            <a:endParaRPr lang="en-ZA" sz="1600" i="1" dirty="0">
              <a:solidFill>
                <a:schemeClr val="bg1"/>
              </a:solidFill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3510954" y="4944862"/>
            <a:ext cx="2688167" cy="1227668"/>
          </a:xfrm>
          <a:prstGeom prst="roundRect">
            <a:avLst/>
          </a:prstGeom>
          <a:solidFill>
            <a:srgbClr val="FDB96D"/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ZA" sz="1600" dirty="0" smtClean="0">
                <a:solidFill>
                  <a:schemeClr val="bg1"/>
                </a:solidFill>
              </a:rPr>
              <a:t>Compare </a:t>
            </a:r>
            <a:r>
              <a:rPr lang="en-ZA" sz="1600" dirty="0">
                <a:solidFill>
                  <a:schemeClr val="bg1"/>
                </a:solidFill>
              </a:rPr>
              <a:t>and contrast synchronous and asynchronous online </a:t>
            </a:r>
            <a:r>
              <a:rPr lang="en-ZA" sz="1600" dirty="0" smtClean="0">
                <a:solidFill>
                  <a:schemeClr val="bg1"/>
                </a:solidFill>
              </a:rPr>
              <a:t>collaboration</a:t>
            </a:r>
            <a:endParaRPr lang="en-ZA" sz="1600" dirty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122353" y="1690688"/>
            <a:ext cx="874465" cy="842500"/>
          </a:xfrm>
          <a:prstGeom prst="rect">
            <a:avLst/>
          </a:prstGeom>
          <a:solidFill>
            <a:srgbClr val="FFE292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2000" b="1" dirty="0" smtClean="0">
                <a:solidFill>
                  <a:srgbClr val="457392"/>
                </a:solidFill>
              </a:rPr>
              <a:t>Start here</a:t>
            </a:r>
            <a:endParaRPr lang="en-ZA" sz="2000" b="1" dirty="0">
              <a:solidFill>
                <a:srgbClr val="457392"/>
              </a:solidFill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1958477" y="3120978"/>
            <a:ext cx="2688167" cy="1227668"/>
          </a:xfrm>
          <a:prstGeom prst="roundRect">
            <a:avLst/>
          </a:prstGeom>
          <a:solidFill>
            <a:srgbClr val="8BBDBE"/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ZA" sz="1600" dirty="0" smtClean="0">
                <a:solidFill>
                  <a:schemeClr val="bg1"/>
                </a:solidFill>
              </a:rPr>
              <a:t>Review and, if necessary, revise the set of design principles you developed in Study Unit 1</a:t>
            </a:r>
            <a:endParaRPr lang="en-ZA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8470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2494" y="64472"/>
            <a:ext cx="2304488" cy="2572735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8958943" cy="4351338"/>
          </a:xfrm>
        </p:spPr>
        <p:txBody>
          <a:bodyPr>
            <a:noAutofit/>
          </a:bodyPr>
          <a:lstStyle/>
          <a:p>
            <a:r>
              <a:rPr lang="en-ZA" sz="2200" dirty="0"/>
              <a:t>S</a:t>
            </a:r>
            <a:r>
              <a:rPr lang="en-ZA" sz="2200" dirty="0" smtClean="0"/>
              <a:t>ocial learning theory describes how people learn </a:t>
            </a:r>
            <a:r>
              <a:rPr lang="en-ZA" sz="2200" dirty="0"/>
              <a:t>from </a:t>
            </a:r>
            <a:r>
              <a:rPr lang="en-ZA" sz="2200" dirty="0" smtClean="0"/>
              <a:t>each other and helps </a:t>
            </a:r>
            <a:r>
              <a:rPr lang="en-ZA" sz="2200" dirty="0"/>
              <a:t>teachers </a:t>
            </a:r>
            <a:r>
              <a:rPr lang="en-ZA" sz="2200" dirty="0" smtClean="0"/>
              <a:t>create </a:t>
            </a:r>
            <a:r>
              <a:rPr lang="en-ZA" sz="2200" dirty="0"/>
              <a:t>active learning </a:t>
            </a:r>
            <a:r>
              <a:rPr lang="en-ZA" sz="2200" dirty="0" smtClean="0"/>
              <a:t>communities.</a:t>
            </a:r>
            <a:endParaRPr lang="en-ZA" sz="2200" dirty="0"/>
          </a:p>
          <a:p>
            <a:r>
              <a:rPr lang="en-ZA" sz="2200" dirty="0" smtClean="0"/>
              <a:t>Vygotsky’s social constructivist theory was one of the first to propose that learning cannot be separated from its social context, because knowledge is constructed through interaction with others.</a:t>
            </a:r>
          </a:p>
          <a:p>
            <a:r>
              <a:rPr lang="en-ZA" sz="2200" dirty="0" smtClean="0"/>
              <a:t>With the advent of information and communication technologies new frameworks were needed to guide teaching and learning in a networked environment.</a:t>
            </a:r>
          </a:p>
          <a:p>
            <a:r>
              <a:rPr lang="en-ZA" sz="2200" dirty="0" smtClean="0"/>
              <a:t>Here are examples of two such frameworks: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ZA" sz="2000" dirty="0" smtClean="0"/>
              <a:t>Garrison</a:t>
            </a:r>
            <a:r>
              <a:rPr lang="en-ZA" sz="2000" dirty="0"/>
              <a:t>, Anderson and </a:t>
            </a:r>
            <a:r>
              <a:rPr lang="en-ZA" sz="2000" dirty="0" smtClean="0"/>
              <a:t>Archer’s Community of Inquiry (</a:t>
            </a:r>
            <a:r>
              <a:rPr lang="en-ZA" sz="2000" dirty="0" err="1" smtClean="0"/>
              <a:t>CoI</a:t>
            </a:r>
            <a:r>
              <a:rPr lang="en-ZA" sz="2000" dirty="0" smtClean="0"/>
              <a:t>) Theoretical Framework; and  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ZA" sz="2000" dirty="0" smtClean="0"/>
              <a:t>Harasim’s Online </a:t>
            </a:r>
            <a:r>
              <a:rPr lang="en-ZA" sz="2000" dirty="0"/>
              <a:t>Collaborative Learning (</a:t>
            </a:r>
            <a:r>
              <a:rPr lang="en-ZA" sz="2000" dirty="0" smtClean="0"/>
              <a:t>OCL) Theory.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/>
              <a:t>Online collaborative learning theories</a:t>
            </a:r>
            <a:endParaRPr lang="en-ZA" dirty="0"/>
          </a:p>
        </p:txBody>
      </p:sp>
      <p:sp>
        <p:nvSpPr>
          <p:cNvPr id="7" name="TextBox 6"/>
          <p:cNvSpPr txBox="1"/>
          <p:nvPr/>
        </p:nvSpPr>
        <p:spPr>
          <a:xfrm>
            <a:off x="9528426" y="1786438"/>
            <a:ext cx="225535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ZA" sz="1600" dirty="0">
                <a:solidFill>
                  <a:srgbClr val="457392"/>
                </a:solidFill>
              </a:rPr>
              <a:t>You may also </a:t>
            </a:r>
            <a:br>
              <a:rPr lang="en-ZA" sz="1600" dirty="0">
                <a:solidFill>
                  <a:srgbClr val="457392"/>
                </a:solidFill>
              </a:rPr>
            </a:br>
            <a:r>
              <a:rPr lang="en-ZA" sz="1600" dirty="0">
                <a:solidFill>
                  <a:srgbClr val="457392"/>
                </a:solidFill>
              </a:rPr>
              <a:t>find </a:t>
            </a:r>
            <a:r>
              <a:rPr lang="en-ZA" sz="1600" dirty="0" smtClean="0">
                <a:solidFill>
                  <a:srgbClr val="457392"/>
                </a:solidFill>
              </a:rPr>
              <a:t>Salmon’s </a:t>
            </a:r>
            <a:r>
              <a:rPr lang="en-ZA" sz="1600" dirty="0" smtClean="0">
                <a:solidFill>
                  <a:srgbClr val="457392"/>
                </a:solidFill>
              </a:rPr>
              <a:t>Five Stage Model of </a:t>
            </a:r>
            <a:r>
              <a:rPr lang="en-ZA" sz="1600" dirty="0">
                <a:solidFill>
                  <a:srgbClr val="457392"/>
                </a:solidFill>
              </a:rPr>
              <a:t>O</a:t>
            </a:r>
            <a:r>
              <a:rPr lang="en-ZA" sz="1600" dirty="0" smtClean="0">
                <a:solidFill>
                  <a:srgbClr val="457392"/>
                </a:solidFill>
              </a:rPr>
              <a:t>nline Learning interesting </a:t>
            </a:r>
            <a:endParaRPr lang="en-ZA" sz="1600" dirty="0">
              <a:solidFill>
                <a:srgbClr val="457392"/>
              </a:solidFill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10343605" y="2872524"/>
            <a:ext cx="568392" cy="130628"/>
            <a:chOff x="10408920" y="3140313"/>
            <a:chExt cx="568392" cy="130628"/>
          </a:xfrm>
          <a:solidFill>
            <a:srgbClr val="CDDA77"/>
          </a:solidFill>
        </p:grpSpPr>
        <p:sp>
          <p:nvSpPr>
            <p:cNvPr id="9" name="Oval 8"/>
            <p:cNvSpPr/>
            <p:nvPr/>
          </p:nvSpPr>
          <p:spPr>
            <a:xfrm>
              <a:off x="10408920" y="3140313"/>
              <a:ext cx="130628" cy="1306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10" name="Oval 9"/>
            <p:cNvSpPr/>
            <p:nvPr/>
          </p:nvSpPr>
          <p:spPr>
            <a:xfrm>
              <a:off x="10627802" y="3140313"/>
              <a:ext cx="130628" cy="1306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11" name="Oval 10"/>
            <p:cNvSpPr/>
            <p:nvPr/>
          </p:nvSpPr>
          <p:spPr>
            <a:xfrm>
              <a:off x="10846684" y="3140313"/>
              <a:ext cx="130628" cy="1306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</p:grpSp>
    </p:spTree>
    <p:extLst>
      <p:ext uri="{BB962C8B-B14F-4D97-AF65-F5344CB8AC3E}">
        <p14:creationId xmlns:p14="http://schemas.microsoft.com/office/powerpoint/2010/main" val="2043949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8945880" cy="4351338"/>
          </a:xfrm>
        </p:spPr>
        <p:txBody>
          <a:bodyPr>
            <a:noAutofit/>
          </a:bodyPr>
          <a:lstStyle/>
          <a:p>
            <a:r>
              <a:rPr lang="en-ZA" sz="2200" dirty="0"/>
              <a:t>Prepare to read widely to discover the underlying principles of the </a:t>
            </a:r>
            <a:r>
              <a:rPr lang="en-ZA" sz="2200" dirty="0" smtClean="0"/>
              <a:t>selected online collaborative learning </a:t>
            </a:r>
            <a:r>
              <a:rPr lang="en-ZA" sz="2200" dirty="0" smtClean="0"/>
              <a:t>theories.</a:t>
            </a:r>
            <a:endParaRPr lang="en-ZA" sz="2200" dirty="0" smtClean="0"/>
          </a:p>
          <a:p>
            <a:r>
              <a:rPr lang="en-ZA" sz="2200" dirty="0" smtClean="0"/>
              <a:t>To aid your analysis and understanding </a:t>
            </a:r>
            <a:r>
              <a:rPr lang="en-ZA" sz="2200" dirty="0"/>
              <a:t>you will break down </a:t>
            </a:r>
            <a:r>
              <a:rPr lang="en-ZA" sz="2200" i="1" dirty="0"/>
              <a:t>each</a:t>
            </a:r>
            <a:r>
              <a:rPr lang="en-ZA" sz="2200" dirty="0"/>
              <a:t> </a:t>
            </a:r>
            <a:r>
              <a:rPr lang="en-ZA" sz="2200" dirty="0" smtClean="0"/>
              <a:t>theory into </a:t>
            </a:r>
            <a:r>
              <a:rPr lang="en-ZA" sz="2200" dirty="0"/>
              <a:t>the following smaller parts</a:t>
            </a:r>
            <a:r>
              <a:rPr lang="en-ZA" sz="2200" dirty="0" smtClean="0"/>
              <a:t>:</a:t>
            </a:r>
          </a:p>
          <a:p>
            <a:pPr lvl="1"/>
            <a:r>
              <a:rPr lang="en-ZA" sz="2000" dirty="0" smtClean="0"/>
              <a:t>Main assumptions;</a:t>
            </a:r>
          </a:p>
          <a:p>
            <a:pPr lvl="1"/>
            <a:r>
              <a:rPr lang="en-ZA" sz="2000" dirty="0" smtClean="0"/>
              <a:t>View of knowledge consumption and construction; and</a:t>
            </a:r>
          </a:p>
          <a:p>
            <a:pPr lvl="1"/>
            <a:r>
              <a:rPr lang="en-ZA" sz="2000" dirty="0" smtClean="0"/>
              <a:t>Key opportunities and challenges (with a focus on your field)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/>
              <a:t>Analysis of OCL theories</a:t>
            </a:r>
            <a:endParaRPr lang="en-ZA" dirty="0"/>
          </a:p>
        </p:txBody>
      </p:sp>
      <p:sp>
        <p:nvSpPr>
          <p:cNvPr id="30" name="TextBox 29"/>
          <p:cNvSpPr txBox="1"/>
          <p:nvPr/>
        </p:nvSpPr>
        <p:spPr>
          <a:xfrm>
            <a:off x="1530011" y="5424795"/>
            <a:ext cx="1082745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000" dirty="0" smtClean="0">
                <a:solidFill>
                  <a:srgbClr val="457392"/>
                </a:solidFill>
              </a:rPr>
              <a:t>Keep reading widely to find and analyse other frameworks that interest you; you should </a:t>
            </a:r>
            <a:br>
              <a:rPr lang="en-ZA" sz="2000" dirty="0" smtClean="0">
                <a:solidFill>
                  <a:srgbClr val="457392"/>
                </a:solidFill>
              </a:rPr>
            </a:br>
            <a:r>
              <a:rPr lang="en-ZA" sz="2000" dirty="0" smtClean="0">
                <a:solidFill>
                  <a:srgbClr val="457392"/>
                </a:solidFill>
              </a:rPr>
              <a:t>continually review your set of principles that guide effective teaching.</a:t>
            </a:r>
            <a:endParaRPr lang="en-ZA" sz="2000" dirty="0">
              <a:solidFill>
                <a:srgbClr val="457392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400" y="5384044"/>
            <a:ext cx="584230" cy="7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742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9528426" y="1786438"/>
            <a:ext cx="225535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ZA" sz="1600" dirty="0" smtClean="0">
                <a:solidFill>
                  <a:srgbClr val="457392"/>
                </a:solidFill>
              </a:rPr>
              <a:t>You will find that learning design principles established through research and practical experience are mostly  complementary.</a:t>
            </a:r>
            <a:endParaRPr lang="en-ZA" sz="1600" dirty="0">
              <a:solidFill>
                <a:srgbClr val="457392"/>
              </a:solidFill>
            </a:endParaRPr>
          </a:p>
        </p:txBody>
      </p:sp>
      <p:sp>
        <p:nvSpPr>
          <p:cNvPr id="17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8945880" cy="4351338"/>
          </a:xfrm>
        </p:spPr>
        <p:txBody>
          <a:bodyPr>
            <a:noAutofit/>
          </a:bodyPr>
          <a:lstStyle/>
          <a:p>
            <a:r>
              <a:rPr lang="en-ZA" sz="2200" dirty="0" smtClean="0"/>
              <a:t>When you explore the two selected frameworks for online collaborative learning, it will be helpful to find answers to the following questions:</a:t>
            </a:r>
          </a:p>
          <a:p>
            <a:pPr lvl="1"/>
            <a:r>
              <a:rPr lang="en-ZA" sz="2000" dirty="0" smtClean="0"/>
              <a:t>How can you design learning experiences in your field to encourage and support learners to collaborate meaningfully in an online environment?</a:t>
            </a:r>
          </a:p>
          <a:p>
            <a:pPr lvl="1"/>
            <a:r>
              <a:rPr lang="en-ZA" sz="2000" dirty="0" smtClean="0"/>
              <a:t>What are the suggested roles and responsibilities of teachers and learners </a:t>
            </a:r>
            <a:br>
              <a:rPr lang="en-ZA" sz="2000" dirty="0" smtClean="0"/>
            </a:br>
            <a:r>
              <a:rPr lang="en-ZA" sz="2000" dirty="0" smtClean="0"/>
              <a:t>to establish and maintain social presence in online environments?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/>
              <a:t>Design principles for OCL</a:t>
            </a:r>
            <a:endParaRPr lang="en-ZA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2494" y="64472"/>
            <a:ext cx="2304488" cy="2572735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10343605" y="3358299"/>
            <a:ext cx="568392" cy="130628"/>
            <a:chOff x="10408920" y="3140313"/>
            <a:chExt cx="568392" cy="130628"/>
          </a:xfrm>
          <a:solidFill>
            <a:srgbClr val="CDDA77"/>
          </a:solidFill>
        </p:grpSpPr>
        <p:sp>
          <p:nvSpPr>
            <p:cNvPr id="10" name="Oval 9"/>
            <p:cNvSpPr/>
            <p:nvPr/>
          </p:nvSpPr>
          <p:spPr>
            <a:xfrm>
              <a:off x="10408920" y="3140313"/>
              <a:ext cx="130628" cy="1306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11" name="Oval 10"/>
            <p:cNvSpPr/>
            <p:nvPr/>
          </p:nvSpPr>
          <p:spPr>
            <a:xfrm>
              <a:off x="10627802" y="3140313"/>
              <a:ext cx="130628" cy="1306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12" name="Oval 11"/>
            <p:cNvSpPr/>
            <p:nvPr/>
          </p:nvSpPr>
          <p:spPr>
            <a:xfrm>
              <a:off x="10846684" y="3140313"/>
              <a:ext cx="130628" cy="1306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</p:grpSp>
    </p:spTree>
    <p:extLst>
      <p:ext uri="{BB962C8B-B14F-4D97-AF65-F5344CB8AC3E}">
        <p14:creationId xmlns:p14="http://schemas.microsoft.com/office/powerpoint/2010/main" val="4193372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8945880" cy="4351338"/>
          </a:xfrm>
        </p:spPr>
        <p:txBody>
          <a:bodyPr>
            <a:noAutofit/>
          </a:bodyPr>
          <a:lstStyle/>
          <a:p>
            <a:r>
              <a:rPr lang="en-ZA" sz="2200" dirty="0" smtClean="0"/>
              <a:t>Synchronous learning takes place in real-time, where a group of learners and/or a teacher engage in learning at the same time.</a:t>
            </a:r>
          </a:p>
          <a:p>
            <a:r>
              <a:rPr lang="en-ZA" sz="2200" dirty="0" smtClean="0"/>
              <a:t>Before educational technologies allowed for real-time online collaboration, most online learning took place asynchronously. </a:t>
            </a:r>
          </a:p>
          <a:p>
            <a:r>
              <a:rPr lang="en-ZA" sz="2200" dirty="0" smtClean="0"/>
              <a:t>Once you have conceptualised synchronous and asynchronous learning, you can make a comparison, following the example below:</a:t>
            </a:r>
          </a:p>
          <a:p>
            <a:pPr marL="0" indent="0">
              <a:buNone/>
            </a:pPr>
            <a:endParaRPr lang="en-ZA" sz="2200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/>
              <a:t>Synchronous and asynchronous OCL</a:t>
            </a:r>
            <a:endParaRPr lang="en-ZA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2494" y="64472"/>
            <a:ext cx="2304488" cy="257273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9528426" y="1786438"/>
            <a:ext cx="225535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ZA" sz="1600" dirty="0" smtClean="0">
                <a:solidFill>
                  <a:srgbClr val="457392"/>
                </a:solidFill>
              </a:rPr>
              <a:t>Don’t pick sides; </a:t>
            </a:r>
            <a:br>
              <a:rPr lang="en-ZA" sz="1600" dirty="0" smtClean="0">
                <a:solidFill>
                  <a:srgbClr val="457392"/>
                </a:solidFill>
              </a:rPr>
            </a:br>
            <a:r>
              <a:rPr lang="en-ZA" sz="1600" dirty="0" smtClean="0">
                <a:solidFill>
                  <a:srgbClr val="457392"/>
                </a:solidFill>
              </a:rPr>
              <a:t>rather find the most effective way to support collaborative online learning.</a:t>
            </a:r>
            <a:endParaRPr lang="en-ZA" sz="1600" dirty="0">
              <a:solidFill>
                <a:srgbClr val="457392"/>
              </a:solidFill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10343605" y="3101124"/>
            <a:ext cx="568392" cy="130628"/>
            <a:chOff x="10408920" y="3140313"/>
            <a:chExt cx="568392" cy="130628"/>
          </a:xfrm>
          <a:solidFill>
            <a:srgbClr val="CDDA77"/>
          </a:solidFill>
        </p:grpSpPr>
        <p:sp>
          <p:nvSpPr>
            <p:cNvPr id="9" name="Oval 8"/>
            <p:cNvSpPr/>
            <p:nvPr/>
          </p:nvSpPr>
          <p:spPr>
            <a:xfrm>
              <a:off x="10408920" y="3140313"/>
              <a:ext cx="130628" cy="1306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10" name="Oval 9"/>
            <p:cNvSpPr/>
            <p:nvPr/>
          </p:nvSpPr>
          <p:spPr>
            <a:xfrm>
              <a:off x="10627802" y="3140313"/>
              <a:ext cx="130628" cy="1306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11" name="Oval 10"/>
            <p:cNvSpPr/>
            <p:nvPr/>
          </p:nvSpPr>
          <p:spPr>
            <a:xfrm>
              <a:off x="10846684" y="3140313"/>
              <a:ext cx="130628" cy="1306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</p:grp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7801786"/>
              </p:ext>
            </p:extLst>
          </p:nvPr>
        </p:nvGraphicFramePr>
        <p:xfrm>
          <a:off x="892629" y="4246226"/>
          <a:ext cx="10515600" cy="1935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28900"/>
                <a:gridCol w="2628900"/>
                <a:gridCol w="2628900"/>
                <a:gridCol w="2628900"/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Synchronous OCL</a:t>
                      </a:r>
                      <a:endParaRPr lang="en-ZA" dirty="0"/>
                    </a:p>
                  </a:txBody>
                  <a:tcPr>
                    <a:solidFill>
                      <a:srgbClr val="8BBDB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Asynchronous OCL</a:t>
                      </a:r>
                      <a:endParaRPr lang="en-ZA" dirty="0"/>
                    </a:p>
                  </a:txBody>
                  <a:tcPr>
                    <a:solidFill>
                      <a:srgbClr val="8BBDB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ZA" sz="1800" dirty="0" smtClean="0">
                          <a:solidFill>
                            <a:schemeClr val="bg1"/>
                          </a:solidFill>
                        </a:rPr>
                        <a:t>Challenges</a:t>
                      </a:r>
                      <a:endParaRPr lang="en-ZA" sz="18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5C8CA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ZA" sz="1800" dirty="0" smtClean="0">
                          <a:solidFill>
                            <a:schemeClr val="bg1"/>
                          </a:solidFill>
                        </a:rPr>
                        <a:t>Unique</a:t>
                      </a:r>
                      <a:r>
                        <a:rPr lang="en-ZA" sz="1800" baseline="0" dirty="0" smtClean="0">
                          <a:solidFill>
                            <a:schemeClr val="bg1"/>
                          </a:solidFill>
                        </a:rPr>
                        <a:t> o</a:t>
                      </a:r>
                      <a:r>
                        <a:rPr lang="en-ZA" sz="1800" dirty="0" smtClean="0">
                          <a:solidFill>
                            <a:schemeClr val="bg1"/>
                          </a:solidFill>
                        </a:rPr>
                        <a:t>pportunities</a:t>
                      </a:r>
                      <a:endParaRPr lang="en-ZA" sz="18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5C8CA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ZA" sz="1800" dirty="0" smtClean="0">
                          <a:solidFill>
                            <a:schemeClr val="bg1"/>
                          </a:solidFill>
                        </a:rPr>
                        <a:t>Challenges</a:t>
                      </a:r>
                      <a:endParaRPr lang="en-ZA" sz="18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5C8CA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ZA" sz="1800" dirty="0" smtClean="0">
                          <a:solidFill>
                            <a:schemeClr val="bg1"/>
                          </a:solidFill>
                        </a:rPr>
                        <a:t>Unique opportunities</a:t>
                      </a:r>
                      <a:endParaRPr lang="en-ZA" sz="18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5C8CA5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ZA" sz="1600" dirty="0" smtClean="0"/>
                        <a:t>Learners</a:t>
                      </a:r>
                      <a:r>
                        <a:rPr lang="en-ZA" sz="1600" baseline="0" dirty="0" smtClean="0"/>
                        <a:t> have to be at a specific (online) place at the same time</a:t>
                      </a:r>
                      <a:endParaRPr lang="en-ZA" sz="1600" dirty="0"/>
                    </a:p>
                  </a:txBody>
                  <a:tcPr>
                    <a:solidFill>
                      <a:srgbClr val="FFE292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ZA" sz="1600" dirty="0" smtClean="0"/>
                        <a:t>Allows</a:t>
                      </a:r>
                      <a:r>
                        <a:rPr lang="en-ZA" sz="1600" baseline="0" dirty="0" smtClean="0"/>
                        <a:t> learners to ask questions and receive answers immediately</a:t>
                      </a:r>
                      <a:endParaRPr lang="en-ZA" sz="1600" dirty="0"/>
                    </a:p>
                  </a:txBody>
                  <a:tcPr>
                    <a:solidFill>
                      <a:srgbClr val="FFE292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ZA" sz="1600" dirty="0" smtClean="0"/>
                        <a:t>Learners</a:t>
                      </a:r>
                      <a:r>
                        <a:rPr lang="en-ZA" sz="1600" baseline="0" dirty="0" smtClean="0"/>
                        <a:t> have limited contact with their peers and teacher and may feel isolated</a:t>
                      </a:r>
                      <a:endParaRPr lang="en-ZA" sz="1600" dirty="0"/>
                    </a:p>
                  </a:txBody>
                  <a:tcPr>
                    <a:solidFill>
                      <a:srgbClr val="FFE292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ZA" sz="1600" dirty="0" smtClean="0"/>
                        <a:t>Allows</a:t>
                      </a:r>
                      <a:r>
                        <a:rPr lang="en-ZA" sz="1600" baseline="0" dirty="0" smtClean="0"/>
                        <a:t> learners to</a:t>
                      </a:r>
                      <a:r>
                        <a:rPr lang="en-ZA" sz="1600" dirty="0" smtClean="0"/>
                        <a:t> work at a flexible pace</a:t>
                      </a:r>
                      <a:endParaRPr lang="en-ZA" sz="1600" dirty="0"/>
                    </a:p>
                  </a:txBody>
                  <a:tcPr>
                    <a:solidFill>
                      <a:srgbClr val="FFE292">
                        <a:alpha val="50196"/>
                      </a:srgb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ZA" sz="1600" dirty="0" smtClean="0"/>
                        <a:t>…</a:t>
                      </a:r>
                      <a:endParaRPr lang="en-ZA" sz="1600" dirty="0"/>
                    </a:p>
                  </a:txBody>
                  <a:tcPr>
                    <a:solidFill>
                      <a:srgbClr val="FFE292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ZA" sz="1600" dirty="0" smtClean="0"/>
                        <a:t>…</a:t>
                      </a:r>
                      <a:endParaRPr lang="en-ZA" sz="1600" dirty="0"/>
                    </a:p>
                  </a:txBody>
                  <a:tcPr>
                    <a:solidFill>
                      <a:srgbClr val="FFE292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ZA" sz="1600" dirty="0" smtClean="0"/>
                        <a:t>…</a:t>
                      </a:r>
                      <a:endParaRPr lang="en-ZA" sz="1600" dirty="0"/>
                    </a:p>
                  </a:txBody>
                  <a:tcPr>
                    <a:solidFill>
                      <a:srgbClr val="FFE292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ZA" sz="1600" dirty="0" smtClean="0"/>
                        <a:t>…</a:t>
                      </a:r>
                      <a:endParaRPr lang="en-ZA" sz="1600" dirty="0"/>
                    </a:p>
                  </a:txBody>
                  <a:tcPr>
                    <a:solidFill>
                      <a:srgbClr val="FFE292">
                        <a:alpha val="80000"/>
                      </a:srgb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99803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/>
              <a:t>Demonstrate your learning</a:t>
            </a:r>
            <a:endParaRPr lang="en-ZA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2494" y="64472"/>
            <a:ext cx="2304488" cy="257273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9528426" y="1786438"/>
            <a:ext cx="225535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ZA" sz="1600" dirty="0" smtClean="0">
                <a:solidFill>
                  <a:srgbClr val="457392"/>
                </a:solidFill>
              </a:rPr>
              <a:t>What matters</a:t>
            </a:r>
            <a:br>
              <a:rPr lang="en-ZA" sz="1600" dirty="0" smtClean="0">
                <a:solidFill>
                  <a:srgbClr val="457392"/>
                </a:solidFill>
              </a:rPr>
            </a:br>
            <a:r>
              <a:rPr lang="en-ZA" sz="1600" dirty="0" smtClean="0">
                <a:solidFill>
                  <a:srgbClr val="457392"/>
                </a:solidFill>
              </a:rPr>
              <a:t>is not just what you know, but how </a:t>
            </a:r>
            <a:r>
              <a:rPr lang="en-ZA" sz="1600" smtClean="0">
                <a:solidFill>
                  <a:srgbClr val="457392"/>
                </a:solidFill>
              </a:rPr>
              <a:t>you </a:t>
            </a:r>
            <a:br>
              <a:rPr lang="en-ZA" sz="1600" smtClean="0">
                <a:solidFill>
                  <a:srgbClr val="457392"/>
                </a:solidFill>
              </a:rPr>
            </a:br>
            <a:r>
              <a:rPr lang="en-ZA" sz="1600" smtClean="0">
                <a:solidFill>
                  <a:srgbClr val="457392"/>
                </a:solidFill>
              </a:rPr>
              <a:t>use </a:t>
            </a:r>
            <a:r>
              <a:rPr lang="en-ZA" sz="1600" dirty="0" smtClean="0">
                <a:solidFill>
                  <a:srgbClr val="457392"/>
                </a:solidFill>
              </a:rPr>
              <a:t>it.</a:t>
            </a:r>
            <a:endParaRPr lang="en-ZA" sz="1600" dirty="0">
              <a:solidFill>
                <a:srgbClr val="457392"/>
              </a:solidFill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10343605" y="3101124"/>
            <a:ext cx="568392" cy="130628"/>
            <a:chOff x="10408920" y="3140313"/>
            <a:chExt cx="568392" cy="130628"/>
          </a:xfrm>
          <a:solidFill>
            <a:srgbClr val="CDDA77"/>
          </a:solidFill>
        </p:grpSpPr>
        <p:sp>
          <p:nvSpPr>
            <p:cNvPr id="10" name="Oval 9"/>
            <p:cNvSpPr/>
            <p:nvPr/>
          </p:nvSpPr>
          <p:spPr>
            <a:xfrm>
              <a:off x="10408920" y="3140313"/>
              <a:ext cx="130628" cy="1306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11" name="Oval 10"/>
            <p:cNvSpPr/>
            <p:nvPr/>
          </p:nvSpPr>
          <p:spPr>
            <a:xfrm>
              <a:off x="10627802" y="3140313"/>
              <a:ext cx="130628" cy="1306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12" name="Oval 11"/>
            <p:cNvSpPr/>
            <p:nvPr/>
          </p:nvSpPr>
          <p:spPr>
            <a:xfrm>
              <a:off x="10846684" y="3140313"/>
              <a:ext cx="130628" cy="1306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</p:grp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8945880" cy="4351338"/>
          </a:xfrm>
        </p:spPr>
        <p:txBody>
          <a:bodyPr>
            <a:noAutofit/>
          </a:bodyPr>
          <a:lstStyle/>
          <a:p>
            <a:r>
              <a:rPr lang="en-ZA" sz="2200" dirty="0"/>
              <a:t>This study unit concludes with a demonstration of how you can </a:t>
            </a:r>
            <a:r>
              <a:rPr lang="en-ZA" sz="2200" dirty="0" smtClean="0"/>
              <a:t>use the new </a:t>
            </a:r>
            <a:r>
              <a:rPr lang="en-ZA" sz="2200" dirty="0"/>
              <a:t>knowledge, skills and values your acquired.</a:t>
            </a:r>
          </a:p>
          <a:p>
            <a:r>
              <a:rPr lang="en-ZA" sz="2200" dirty="0"/>
              <a:t>You will be required to review and, if necessary, revise the set of </a:t>
            </a:r>
            <a:r>
              <a:rPr lang="en-ZA" sz="2200" dirty="0" smtClean="0"/>
              <a:t>design principles </a:t>
            </a:r>
            <a:r>
              <a:rPr lang="en-ZA" sz="2200" dirty="0"/>
              <a:t>you developed in Study Unit 1 to also encourage and </a:t>
            </a:r>
            <a:r>
              <a:rPr lang="en-ZA" sz="2200" dirty="0" smtClean="0"/>
              <a:t>support learners </a:t>
            </a:r>
            <a:r>
              <a:rPr lang="en-ZA" sz="2200" dirty="0"/>
              <a:t>to </a:t>
            </a:r>
            <a:r>
              <a:rPr lang="en-ZA" sz="2200" dirty="0" smtClean="0"/>
              <a:t>collaboratively construct </a:t>
            </a:r>
            <a:r>
              <a:rPr lang="en-ZA" sz="2200" dirty="0"/>
              <a:t>knowledge in an </a:t>
            </a:r>
            <a:r>
              <a:rPr lang="en-ZA" sz="2200" i="1" dirty="0"/>
              <a:t>online</a:t>
            </a:r>
            <a:r>
              <a:rPr lang="en-ZA" sz="2200" dirty="0"/>
              <a:t> environment.</a:t>
            </a:r>
          </a:p>
        </p:txBody>
      </p:sp>
    </p:spTree>
    <p:extLst>
      <p:ext uri="{BB962C8B-B14F-4D97-AF65-F5344CB8AC3E}">
        <p14:creationId xmlns:p14="http://schemas.microsoft.com/office/powerpoint/2010/main" val="1062732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" name="Diagram 18"/>
          <p:cNvGraphicFramePr/>
          <p:nvPr>
            <p:extLst>
              <p:ext uri="{D42A27DB-BD31-4B8C-83A1-F6EECF244321}">
                <p14:modId xmlns:p14="http://schemas.microsoft.com/office/powerpoint/2010/main" val="2938303632"/>
              </p:ext>
            </p:extLst>
          </p:nvPr>
        </p:nvGraphicFramePr>
        <p:xfrm>
          <a:off x="2020026" y="6815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5" name="Oval 14"/>
          <p:cNvSpPr/>
          <p:nvPr/>
        </p:nvSpPr>
        <p:spPr>
          <a:xfrm>
            <a:off x="5617030" y="1656141"/>
            <a:ext cx="862148" cy="862148"/>
          </a:xfrm>
          <a:prstGeom prst="ellipse">
            <a:avLst/>
          </a:prstGeom>
          <a:solidFill>
            <a:srgbClr val="CDDA77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8" name="Isosceles Triangle 17"/>
          <p:cNvSpPr/>
          <p:nvPr/>
        </p:nvSpPr>
        <p:spPr>
          <a:xfrm rot="5400000">
            <a:off x="5850739" y="1877534"/>
            <a:ext cx="394729" cy="419362"/>
          </a:xfrm>
          <a:prstGeom prst="triangle">
            <a:avLst/>
          </a:prstGeom>
          <a:solidFill>
            <a:srgbClr val="4573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2" name="TextBox 21"/>
          <p:cNvSpPr txBox="1"/>
          <p:nvPr/>
        </p:nvSpPr>
        <p:spPr>
          <a:xfrm>
            <a:off x="6531429" y="1932215"/>
            <a:ext cx="429876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600" dirty="0" smtClean="0">
                <a:solidFill>
                  <a:srgbClr val="457392"/>
                </a:solidFill>
              </a:rPr>
              <a:t>Procced to the activities for this study unit</a:t>
            </a:r>
            <a:endParaRPr lang="en-ZA" sz="1600" dirty="0">
              <a:solidFill>
                <a:srgbClr val="45739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3749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5110</TotalTime>
  <Words>622</Words>
  <Application>Microsoft Office PowerPoint</Application>
  <PresentationFormat>Widescreen</PresentationFormat>
  <Paragraphs>66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Online Teaching and Learning  PEDAGOGY</vt:lpstr>
      <vt:lpstr>What you will learn</vt:lpstr>
      <vt:lpstr>How your learning will be organised</vt:lpstr>
      <vt:lpstr>Online collaborative learning theories</vt:lpstr>
      <vt:lpstr>Analysis of OCL theories</vt:lpstr>
      <vt:lpstr>Design principles for OCL</vt:lpstr>
      <vt:lpstr>Synchronous and asynchronous OCL</vt:lpstr>
      <vt:lpstr>Demonstrate your learning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Online Teaching &amp; Learning  PEDAGOGY</dc:title>
  <dc:creator>Fran Greyling</dc:creator>
  <cp:lastModifiedBy>Fran Greyling</cp:lastModifiedBy>
  <cp:revision>254</cp:revision>
  <cp:lastPrinted>2019-07-17T15:02:01Z</cp:lastPrinted>
  <dcterms:created xsi:type="dcterms:W3CDTF">2019-07-15T11:44:02Z</dcterms:created>
  <dcterms:modified xsi:type="dcterms:W3CDTF">2019-10-10T07:34:24Z</dcterms:modified>
</cp:coreProperties>
</file>